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0"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8" r:id="rId16"/>
    <p:sldId id="369" r:id="rId17"/>
    <p:sldId id="370" r:id="rId18"/>
    <p:sldId id="371" r:id="rId19"/>
    <p:sldId id="372" r:id="rId20"/>
    <p:sldId id="27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7414" autoAdjust="0"/>
  </p:normalViewPr>
  <p:slideViewPr>
    <p:cSldViewPr snapToGrid="0">
      <p:cViewPr varScale="1">
        <p:scale>
          <a:sx n="98" d="100"/>
          <a:sy n="98" d="100"/>
        </p:scale>
        <p:origin x="-954" y="-48"/>
      </p:cViewPr>
      <p:guideLst>
        <p:guide orient="horz" pos="2160"/>
        <p:guide pos="3840"/>
      </p:guideLst>
    </p:cSldViewPr>
  </p:slideViewPr>
  <p:outlineViewPr>
    <p:cViewPr>
      <p:scale>
        <a:sx n="33" d="100"/>
        <a:sy n="33" d="100"/>
      </p:scale>
      <p:origin x="0" y="33408"/>
    </p:cViewPr>
  </p:outlin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1E65CD-894E-49EB-89E0-D0ABAB1DE8A2}" type="datetimeFigureOut">
              <a:rPr lang="es-ES" smtClean="0"/>
              <a:t>09/07/2018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B0EF40-3601-4C24-815E-268EA31DA1E6}" type="slidenum">
              <a:rPr lang="es-ES" smtClean="0"/>
              <a:t>‹Nº›</a:t>
            </a:fld>
            <a:endParaRPr lang="es-ES"/>
          </a:p>
        </p:txBody>
      </p:sp>
    </p:spTree>
    <p:extLst>
      <p:ext uri="{BB962C8B-B14F-4D97-AF65-F5344CB8AC3E}">
        <p14:creationId xmlns:p14="http://schemas.microsoft.com/office/powerpoint/2010/main" val="22167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D0DA1-8750-4957-8DBC-8F47D25E9025}" type="datetimeFigureOut">
              <a:rPr lang="es-ES" smtClean="0"/>
              <a:t>09/07/2018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805EA-7199-4AFF-8BD4-19755094CCA4}" type="slidenum">
              <a:rPr lang="es-ES" smtClean="0"/>
              <a:t>‹Nº›</a:t>
            </a:fld>
            <a:endParaRPr lang="es-ES"/>
          </a:p>
        </p:txBody>
      </p:sp>
    </p:spTree>
    <p:extLst>
      <p:ext uri="{BB962C8B-B14F-4D97-AF65-F5344CB8AC3E}">
        <p14:creationId xmlns:p14="http://schemas.microsoft.com/office/powerpoint/2010/main" val="154756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90"/>
            <a:ext cx="12194473" cy="6856610"/>
          </a:xfrm>
          <a:prstGeom prst="rect">
            <a:avLst/>
          </a:prstGeom>
        </p:spPr>
      </p:pic>
    </p:spTree>
    <p:extLst>
      <p:ext uri="{BB962C8B-B14F-4D97-AF65-F5344CB8AC3E}">
        <p14:creationId xmlns:p14="http://schemas.microsoft.com/office/powerpoint/2010/main" val="119961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311690-CEC2-407B-80A4-29FD75F0B23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08B95BB-A955-4626-AE33-2573413D8A1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xmlns="" id="{E07AC42B-5DFD-46D3-9A6B-6559FA16048D}"/>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7" name="Marcador de fecha 3">
            <a:extLst>
              <a:ext uri="{FF2B5EF4-FFF2-40B4-BE49-F238E27FC236}">
                <a16:creationId xmlns:a16="http://schemas.microsoft.com/office/drawing/2014/main" xmlns="" id="{1294614C-71A7-41B4-8319-6BC249C77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accent2"/>
                </a:solidFill>
              </a:defRPr>
            </a:lvl1pPr>
          </a:lstStyle>
          <a:p>
            <a:r>
              <a:rPr lang="es-ES" dirty="0" smtClean="0"/>
              <a:t>25/27-10-2017</a:t>
            </a:r>
            <a:endParaRPr lang="es-ES" dirty="0"/>
          </a:p>
        </p:txBody>
      </p:sp>
      <p:sp>
        <p:nvSpPr>
          <p:cNvPr id="8" name="Marcador de pie de página 4">
            <a:extLst>
              <a:ext uri="{FF2B5EF4-FFF2-40B4-BE49-F238E27FC236}">
                <a16:creationId xmlns:a16="http://schemas.microsoft.com/office/drawing/2014/main" xmlns="" id="{4B84E42C-278B-40A4-8572-D1E9FBAF0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accent2"/>
                </a:solidFill>
              </a:defRPr>
            </a:lvl1pPr>
          </a:lstStyle>
          <a:p>
            <a:r>
              <a:rPr lang="es-ES" dirty="0" smtClean="0"/>
              <a:t>Ciudad de Panamá (Panamá)</a:t>
            </a:r>
            <a:endParaRPr lang="es-ES" dirty="0"/>
          </a:p>
        </p:txBody>
      </p:sp>
    </p:spTree>
    <p:extLst>
      <p:ext uri="{BB962C8B-B14F-4D97-AF65-F5344CB8AC3E}">
        <p14:creationId xmlns:p14="http://schemas.microsoft.com/office/powerpoint/2010/main" val="384358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3" name="Marcador de texto vertical 2">
            <a:extLst>
              <a:ext uri="{FF2B5EF4-FFF2-40B4-BE49-F238E27FC236}">
                <a16:creationId xmlns:a16="http://schemas.microsoft.com/office/drawing/2014/main" xmlns="" id="{9C4A5F65-A392-41D8-A554-D51439D1723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p:txBody>
          <a:body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20813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ABA10E-ED44-4075-8B5C-2DA4D9CA6C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498FA6C-AD1F-492E-8F25-6E845BBA849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xmlns="" id="{41AE3B49-FE0F-4453-9770-8E55C1ED643E}"/>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Tree>
    <p:extLst>
      <p:ext uri="{BB962C8B-B14F-4D97-AF65-F5344CB8AC3E}">
        <p14:creationId xmlns:p14="http://schemas.microsoft.com/office/powerpoint/2010/main" val="3198861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01E4B2-8FFA-4207-B605-BF59E2760239}"/>
              </a:ext>
            </a:extLst>
          </p:cNvPr>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xmlns="" id="{FB415C75-EEB1-45E5-ADD9-259FFE3FF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6" name="Marcador de número de diapositiva 5">
            <a:extLst>
              <a:ext uri="{FF2B5EF4-FFF2-40B4-BE49-F238E27FC236}">
                <a16:creationId xmlns:a16="http://schemas.microsoft.com/office/drawing/2014/main" xmlns="" id="{643FACA8-00A9-45AF-A651-ED623BABF320}"/>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Tree>
    <p:extLst>
      <p:ext uri="{BB962C8B-B14F-4D97-AF65-F5344CB8AC3E}">
        <p14:creationId xmlns:p14="http://schemas.microsoft.com/office/powerpoint/2010/main" val="32631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AB36DDF-DBF7-420C-A008-B5259AB1A2E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352C12E4-EB9C-4490-A908-C8EDEAC05FC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número de diapositiva 6">
            <a:extLst>
              <a:ext uri="{FF2B5EF4-FFF2-40B4-BE49-F238E27FC236}">
                <a16:creationId xmlns:a16="http://schemas.microsoft.com/office/drawing/2014/main" xmlns="" id="{F6610638-EB72-44AC-AECA-0D9792800A95}"/>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10" name="Marcador de título 1">
            <a:extLst>
              <a:ext uri="{FF2B5EF4-FFF2-40B4-BE49-F238E27FC236}">
                <a16:creationId xmlns:a16="http://schemas.microsoft.com/office/drawing/2014/main" xmlns="" id="{16F90FE4-3F8A-400F-B645-F8CC18B1F742}"/>
              </a:ext>
            </a:extLst>
          </p:cNvPr>
          <p:cNvSpPr>
            <a:spLocks noGrp="1"/>
          </p:cNvSpPr>
          <p:nvPr>
            <p:ph type="title"/>
          </p:nvPr>
        </p:nvSpPr>
        <p:spPr>
          <a:xfrm>
            <a:off x="1518079" y="240856"/>
            <a:ext cx="10318491" cy="351312"/>
          </a:xfrm>
          <a:prstGeom prst="rect">
            <a:avLst/>
          </a:prstGeom>
        </p:spPr>
        <p:txBody>
          <a:bodyPr vert="horz" lIns="91440" tIns="45720" rIns="91440" bIns="45720" rtlCol="0" anchor="ctr">
            <a:noAutofit/>
          </a:bodyPr>
          <a:lstStyle/>
          <a:p>
            <a:r>
              <a:rPr lang="es-ES" dirty="0"/>
              <a:t>Haga clic para modificar el estilo de título del patrón</a:t>
            </a:r>
          </a:p>
        </p:txBody>
      </p:sp>
    </p:spTree>
    <p:extLst>
      <p:ext uri="{BB962C8B-B14F-4D97-AF65-F5344CB8AC3E}">
        <p14:creationId xmlns:p14="http://schemas.microsoft.com/office/powerpoint/2010/main" val="308610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CC14E867-1F6E-427C-B375-DDD329EFA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874BEF92-4DAE-4E88-A22A-87531AC35CD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36C6EE21-3FA1-4C2E-9A0D-C38195A25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316DCAAE-F66C-40D2-8ACF-8F0D6AB5B7A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número de diapositiva 8">
            <a:extLst>
              <a:ext uri="{FF2B5EF4-FFF2-40B4-BE49-F238E27FC236}">
                <a16:creationId xmlns:a16="http://schemas.microsoft.com/office/drawing/2014/main" xmlns="" id="{466D6A2A-D6F6-4DF7-B2A0-BE7DC88CE337}"/>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12" name="Marcador de fecha 3">
            <a:extLst>
              <a:ext uri="{FF2B5EF4-FFF2-40B4-BE49-F238E27FC236}">
                <a16:creationId xmlns:a16="http://schemas.microsoft.com/office/drawing/2014/main" xmlns="" id="{1294614C-71A7-41B4-8319-6BC249C775C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ctr">
              <a:defRPr sz="1200">
                <a:solidFill>
                  <a:schemeClr val="accent2"/>
                </a:solidFill>
              </a:defRPr>
            </a:lvl1pPr>
          </a:lstStyle>
          <a:p>
            <a:r>
              <a:rPr lang="es-ES" dirty="0" smtClean="0"/>
              <a:t>25/27-10-2017</a:t>
            </a:r>
            <a:endParaRPr lang="es-ES" dirty="0"/>
          </a:p>
        </p:txBody>
      </p:sp>
      <p:sp>
        <p:nvSpPr>
          <p:cNvPr id="13" name="Marcador de pie de página 4">
            <a:extLst>
              <a:ext uri="{FF2B5EF4-FFF2-40B4-BE49-F238E27FC236}">
                <a16:creationId xmlns:a16="http://schemas.microsoft.com/office/drawing/2014/main" xmlns="" id="{4B84E42C-278B-40A4-8572-D1E9FBAF0216}"/>
              </a:ext>
            </a:extLst>
          </p:cNvPr>
          <p:cNvSpPr>
            <a:spLocks noGrp="1"/>
          </p:cNvSpPr>
          <p:nvPr>
            <p:ph type="ftr" sz="quarter" idx="14"/>
          </p:nvPr>
        </p:nvSpPr>
        <p:spPr>
          <a:xfrm>
            <a:off x="4038600" y="6356350"/>
            <a:ext cx="4114800" cy="365125"/>
          </a:xfrm>
          <a:prstGeom prst="rect">
            <a:avLst/>
          </a:prstGeom>
        </p:spPr>
        <p:txBody>
          <a:bodyPr vert="horz" lIns="91440" tIns="45720" rIns="91440" bIns="45720" rtlCol="0" anchor="ctr"/>
          <a:lstStyle>
            <a:lvl1pPr algn="ctr">
              <a:defRPr sz="1200" b="0">
                <a:solidFill>
                  <a:schemeClr val="accent2"/>
                </a:solidFill>
              </a:defRPr>
            </a:lvl1pPr>
          </a:lstStyle>
          <a:p>
            <a:r>
              <a:rPr lang="es-ES" dirty="0" smtClean="0"/>
              <a:t>Ciudad de Panamá (Panamá)</a:t>
            </a:r>
            <a:endParaRPr lang="es-ES" dirty="0"/>
          </a:p>
        </p:txBody>
      </p:sp>
      <p:sp>
        <p:nvSpPr>
          <p:cNvPr id="14" name="Marcador de título 1">
            <a:extLst>
              <a:ext uri="{FF2B5EF4-FFF2-40B4-BE49-F238E27FC236}">
                <a16:creationId xmlns:a16="http://schemas.microsoft.com/office/drawing/2014/main" xmlns="" id="{16F90FE4-3F8A-400F-B645-F8CC18B1F742}"/>
              </a:ext>
            </a:extLst>
          </p:cNvPr>
          <p:cNvSpPr>
            <a:spLocks noGrp="1"/>
          </p:cNvSpPr>
          <p:nvPr>
            <p:ph type="title"/>
          </p:nvPr>
        </p:nvSpPr>
        <p:spPr>
          <a:xfrm>
            <a:off x="1553705" y="240856"/>
            <a:ext cx="10318491" cy="351312"/>
          </a:xfrm>
          <a:prstGeom prst="rect">
            <a:avLst/>
          </a:prstGeom>
        </p:spPr>
        <p:txBody>
          <a:bodyPr vert="horz" lIns="91440" tIns="45720" rIns="91440" bIns="45720" rtlCol="0" anchor="ctr">
            <a:noAutofit/>
          </a:bodyPr>
          <a:lstStyle/>
          <a:p>
            <a:r>
              <a:rPr lang="es-ES" dirty="0"/>
              <a:t>Haga clic para modificar el estilo de título del patrón</a:t>
            </a:r>
          </a:p>
        </p:txBody>
      </p:sp>
    </p:spTree>
    <p:extLst>
      <p:ext uri="{BB962C8B-B14F-4D97-AF65-F5344CB8AC3E}">
        <p14:creationId xmlns:p14="http://schemas.microsoft.com/office/powerpoint/2010/main" val="59217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546FA4-F903-4B89-B682-B29DCEAE7D4A}"/>
              </a:ext>
            </a:extLst>
          </p:cNvPr>
          <p:cNvSpPr>
            <a:spLocks noGrp="1"/>
          </p:cNvSpPr>
          <p:nvPr>
            <p:ph type="title"/>
          </p:nvPr>
        </p:nvSpPr>
        <p:spPr/>
        <p:txBody>
          <a:bodyPr/>
          <a:lstStyle/>
          <a:p>
            <a:r>
              <a:rPr lang="es-ES"/>
              <a:t>Haga clic para modificar el estilo de título del patrón</a:t>
            </a:r>
          </a:p>
        </p:txBody>
      </p:sp>
      <p:sp>
        <p:nvSpPr>
          <p:cNvPr id="5" name="Marcador de número de diapositiva 4">
            <a:extLst>
              <a:ext uri="{FF2B5EF4-FFF2-40B4-BE49-F238E27FC236}">
                <a16:creationId xmlns:a16="http://schemas.microsoft.com/office/drawing/2014/main" xmlns="" id="{C5510FF3-2F75-4E4F-9DA8-9CBC8F5724EA}"/>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6" name="Marcador de fecha 3">
            <a:extLst>
              <a:ext uri="{FF2B5EF4-FFF2-40B4-BE49-F238E27FC236}">
                <a16:creationId xmlns:a16="http://schemas.microsoft.com/office/drawing/2014/main" xmlns="" id="{1294614C-71A7-41B4-8319-6BC249C77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accent2"/>
                </a:solidFill>
              </a:defRPr>
            </a:lvl1pPr>
          </a:lstStyle>
          <a:p>
            <a:r>
              <a:rPr lang="es-ES" dirty="0" smtClean="0"/>
              <a:t>25/27-10-2017</a:t>
            </a:r>
            <a:endParaRPr lang="es-ES" dirty="0"/>
          </a:p>
        </p:txBody>
      </p:sp>
      <p:sp>
        <p:nvSpPr>
          <p:cNvPr id="7" name="Marcador de pie de página 4">
            <a:extLst>
              <a:ext uri="{FF2B5EF4-FFF2-40B4-BE49-F238E27FC236}">
                <a16:creationId xmlns:a16="http://schemas.microsoft.com/office/drawing/2014/main" xmlns="" id="{4B84E42C-278B-40A4-8572-D1E9FBAF0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accent2"/>
                </a:solidFill>
              </a:defRPr>
            </a:lvl1pPr>
          </a:lstStyle>
          <a:p>
            <a:r>
              <a:rPr lang="es-ES" dirty="0" smtClean="0"/>
              <a:t>Ciudad de Panamá (Panamá)</a:t>
            </a:r>
            <a:endParaRPr lang="es-ES" dirty="0"/>
          </a:p>
        </p:txBody>
      </p:sp>
    </p:spTree>
    <p:extLst>
      <p:ext uri="{BB962C8B-B14F-4D97-AF65-F5344CB8AC3E}">
        <p14:creationId xmlns:p14="http://schemas.microsoft.com/office/powerpoint/2010/main" val="76587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CAF1CC8B-7217-4988-A05D-A554BB292B94}"/>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6" name="Marcador de fecha 3">
            <a:extLst>
              <a:ext uri="{FF2B5EF4-FFF2-40B4-BE49-F238E27FC236}">
                <a16:creationId xmlns:a16="http://schemas.microsoft.com/office/drawing/2014/main" xmlns="" id="{1294614C-71A7-41B4-8319-6BC249C77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accent2"/>
                </a:solidFill>
              </a:defRPr>
            </a:lvl1pPr>
          </a:lstStyle>
          <a:p>
            <a:r>
              <a:rPr lang="es-ES" dirty="0" smtClean="0"/>
              <a:t>25/27-10-2017</a:t>
            </a:r>
            <a:endParaRPr lang="es-ES" dirty="0"/>
          </a:p>
        </p:txBody>
      </p:sp>
    </p:spTree>
    <p:extLst>
      <p:ext uri="{BB962C8B-B14F-4D97-AF65-F5344CB8AC3E}">
        <p14:creationId xmlns:p14="http://schemas.microsoft.com/office/powerpoint/2010/main" val="2152636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A0B4B3-831A-47BF-B5F4-D0AFFC96BA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2419D6E-B294-4809-A958-61FB4F8CD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923FFBF-A272-4B8C-ACE6-38C10CD30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7" name="Marcador de número de diapositiva 6">
            <a:extLst>
              <a:ext uri="{FF2B5EF4-FFF2-40B4-BE49-F238E27FC236}">
                <a16:creationId xmlns:a16="http://schemas.microsoft.com/office/drawing/2014/main" xmlns="" id="{AFEE6A18-7A9F-4019-8DE4-49411427E346}"/>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8" name="Marcador de fecha 3">
            <a:extLst>
              <a:ext uri="{FF2B5EF4-FFF2-40B4-BE49-F238E27FC236}">
                <a16:creationId xmlns:a16="http://schemas.microsoft.com/office/drawing/2014/main" xmlns="" id="{1294614C-71A7-41B4-8319-6BC249C775C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ctr">
              <a:defRPr sz="1200">
                <a:solidFill>
                  <a:schemeClr val="accent2"/>
                </a:solidFill>
              </a:defRPr>
            </a:lvl1pPr>
          </a:lstStyle>
          <a:p>
            <a:r>
              <a:rPr lang="es-ES" dirty="0" smtClean="0"/>
              <a:t>25/27-10-2017</a:t>
            </a:r>
            <a:endParaRPr lang="es-ES" dirty="0"/>
          </a:p>
        </p:txBody>
      </p:sp>
      <p:sp>
        <p:nvSpPr>
          <p:cNvPr id="9" name="Marcador de pie de página 4">
            <a:extLst>
              <a:ext uri="{FF2B5EF4-FFF2-40B4-BE49-F238E27FC236}">
                <a16:creationId xmlns:a16="http://schemas.microsoft.com/office/drawing/2014/main" xmlns="" id="{4B84E42C-278B-40A4-8572-D1E9FBAF0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accent2"/>
                </a:solidFill>
              </a:defRPr>
            </a:lvl1pPr>
          </a:lstStyle>
          <a:p>
            <a:r>
              <a:rPr lang="es-ES" dirty="0" smtClean="0"/>
              <a:t>Ciudad de Panamá (Panamá)</a:t>
            </a:r>
            <a:endParaRPr lang="es-ES" dirty="0"/>
          </a:p>
        </p:txBody>
      </p:sp>
    </p:spTree>
    <p:extLst>
      <p:ext uri="{BB962C8B-B14F-4D97-AF65-F5344CB8AC3E}">
        <p14:creationId xmlns:p14="http://schemas.microsoft.com/office/powerpoint/2010/main" val="152687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62080A-0E6D-41A4-8A9C-D06B90E73E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4" name="Marcador de texto 3">
            <a:extLst>
              <a:ext uri="{FF2B5EF4-FFF2-40B4-BE49-F238E27FC236}">
                <a16:creationId xmlns:a16="http://schemas.microsoft.com/office/drawing/2014/main" xmlns="" id="{C84A946A-B692-4F81-A971-08B66E4FE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7" name="Marcador de número de diapositiva 6">
            <a:extLst>
              <a:ext uri="{FF2B5EF4-FFF2-40B4-BE49-F238E27FC236}">
                <a16:creationId xmlns:a16="http://schemas.microsoft.com/office/drawing/2014/main" xmlns="" id="{57A3682F-3540-4B18-82F0-4788DB455C3E}"/>
              </a:ext>
            </a:extLst>
          </p:cNvPr>
          <p:cNvSpPr>
            <a:spLocks noGrp="1"/>
          </p:cNvSpPr>
          <p:nvPr>
            <p:ph type="sldNum" sz="quarter" idx="12"/>
          </p:nvPr>
        </p:nvSpPr>
        <p:spPr>
          <a:xfrm>
            <a:off x="8610600" y="6356350"/>
            <a:ext cx="2743200" cy="365125"/>
          </a:xfrm>
          <a:prstGeom prst="rect">
            <a:avLst/>
          </a:prstGeom>
        </p:spPr>
        <p:txBody>
          <a:bodyPr/>
          <a:lstStyle/>
          <a:p>
            <a:fld id="{1AA0E15F-3B84-4C05-A3F1-123C10C91BFD}" type="slidenum">
              <a:rPr lang="es-ES" smtClean="0"/>
              <a:t>‹Nº›</a:t>
            </a:fld>
            <a:endParaRPr lang="es-ES"/>
          </a:p>
        </p:txBody>
      </p:sp>
      <p:sp>
        <p:nvSpPr>
          <p:cNvPr id="8" name="Marcador de fecha 3">
            <a:extLst>
              <a:ext uri="{FF2B5EF4-FFF2-40B4-BE49-F238E27FC236}">
                <a16:creationId xmlns:a16="http://schemas.microsoft.com/office/drawing/2014/main" xmlns="" id="{1294614C-71A7-41B4-8319-6BC249C775CF}"/>
              </a:ext>
            </a:extLst>
          </p:cNvPr>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ctr">
              <a:defRPr sz="1200">
                <a:solidFill>
                  <a:schemeClr val="accent2"/>
                </a:solidFill>
              </a:defRPr>
            </a:lvl1pPr>
          </a:lstStyle>
          <a:p>
            <a:r>
              <a:rPr lang="es-ES" dirty="0" smtClean="0"/>
              <a:t>25/27-10-2017</a:t>
            </a:r>
            <a:endParaRPr lang="es-ES" dirty="0"/>
          </a:p>
        </p:txBody>
      </p:sp>
      <p:sp>
        <p:nvSpPr>
          <p:cNvPr id="9" name="Marcador de pie de página 4">
            <a:extLst>
              <a:ext uri="{FF2B5EF4-FFF2-40B4-BE49-F238E27FC236}">
                <a16:creationId xmlns:a16="http://schemas.microsoft.com/office/drawing/2014/main" xmlns="" id="{4B84E42C-278B-40A4-8572-D1E9FBAF0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accent2"/>
                </a:solidFill>
              </a:defRPr>
            </a:lvl1pPr>
          </a:lstStyle>
          <a:p>
            <a:r>
              <a:rPr lang="es-ES" dirty="0" smtClean="0"/>
              <a:t>Ciudad de Panamá (Panamá)</a:t>
            </a:r>
            <a:endParaRPr lang="es-ES" dirty="0"/>
          </a:p>
        </p:txBody>
      </p:sp>
      <p:pic>
        <p:nvPicPr>
          <p:cNvPr id="10" name="Picture 2" descr="Lisboa, Retoque, Ocaso, Tormenta, Ciudad, Portug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686" r="30507" b="14325"/>
          <a:stretch/>
        </p:blipFill>
        <p:spPr bwMode="auto">
          <a:xfrm>
            <a:off x="6892118" y="601761"/>
            <a:ext cx="3875965" cy="510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37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creativecommons.org/licenses/by/3.0/e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6F90FE4-3F8A-400F-B645-F8CC18B1F742}"/>
              </a:ext>
            </a:extLst>
          </p:cNvPr>
          <p:cNvSpPr>
            <a:spLocks noGrp="1"/>
          </p:cNvSpPr>
          <p:nvPr>
            <p:ph type="title"/>
          </p:nvPr>
        </p:nvSpPr>
        <p:spPr>
          <a:xfrm>
            <a:off x="1613081" y="240856"/>
            <a:ext cx="10318491" cy="351312"/>
          </a:xfrm>
          <a:prstGeom prst="rect">
            <a:avLst/>
          </a:prstGeom>
        </p:spPr>
        <p:txBody>
          <a:bodyPr vert="horz" lIns="91440" tIns="45720" rIns="91440" bIns="45720" rtlCol="0" anchor="ctr">
            <a:no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xmlns="" id="{6EF75397-7A0C-4BED-B6D7-AF491EC3245B}"/>
              </a:ext>
            </a:extLst>
          </p:cNvPr>
          <p:cNvSpPr>
            <a:spLocks noGrp="1"/>
          </p:cNvSpPr>
          <p:nvPr>
            <p:ph type="body" idx="1"/>
          </p:nvPr>
        </p:nvSpPr>
        <p:spPr>
          <a:xfrm>
            <a:off x="424206" y="1431235"/>
            <a:ext cx="11161336" cy="4583066"/>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6"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4901"/>
          <a:stretch/>
        </p:blipFill>
        <p:spPr bwMode="auto">
          <a:xfrm>
            <a:off x="0" y="0"/>
            <a:ext cx="1266825" cy="104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9 Conector recto"/>
          <p:cNvCxnSpPr/>
          <p:nvPr userDrawn="1"/>
        </p:nvCxnSpPr>
        <p:spPr>
          <a:xfrm>
            <a:off x="273377" y="1498862"/>
            <a:ext cx="0" cy="4672255"/>
          </a:xfrm>
          <a:prstGeom prst="line">
            <a:avLst/>
          </a:prstGeom>
          <a:ln/>
        </p:spPr>
        <p:style>
          <a:lnRef idx="2">
            <a:schemeClr val="dk1"/>
          </a:lnRef>
          <a:fillRef idx="0">
            <a:schemeClr val="dk1"/>
          </a:fillRef>
          <a:effectRef idx="1">
            <a:schemeClr val="dk1"/>
          </a:effectRef>
          <a:fontRef idx="minor">
            <a:schemeClr val="tx1"/>
          </a:fontRef>
        </p:style>
      </p:cxnSp>
      <p:cxnSp>
        <p:nvCxnSpPr>
          <p:cNvPr id="13" name="12 Conector recto"/>
          <p:cNvCxnSpPr/>
          <p:nvPr userDrawn="1"/>
        </p:nvCxnSpPr>
        <p:spPr>
          <a:xfrm>
            <a:off x="268686" y="6171117"/>
            <a:ext cx="11640182" cy="3440"/>
          </a:xfrm>
          <a:prstGeom prst="line">
            <a:avLst/>
          </a:prstGeom>
          <a:ln/>
        </p:spPr>
        <p:style>
          <a:lnRef idx="2">
            <a:schemeClr val="dk1"/>
          </a:lnRef>
          <a:fillRef idx="0">
            <a:schemeClr val="dk1"/>
          </a:fillRef>
          <a:effectRef idx="1">
            <a:schemeClr val="dk1"/>
          </a:effectRef>
          <a:fontRef idx="minor">
            <a:schemeClr val="tx1"/>
          </a:fontRef>
        </p:style>
      </p:cxnSp>
      <p:cxnSp>
        <p:nvCxnSpPr>
          <p:cNvPr id="15" name="14 Conector recto"/>
          <p:cNvCxnSpPr/>
          <p:nvPr userDrawn="1"/>
        </p:nvCxnSpPr>
        <p:spPr>
          <a:xfrm flipV="1">
            <a:off x="11906054" y="1480009"/>
            <a:ext cx="0" cy="4691108"/>
          </a:xfrm>
          <a:prstGeom prst="line">
            <a:avLst/>
          </a:prstGeom>
          <a:ln/>
        </p:spPr>
        <p:style>
          <a:lnRef idx="2">
            <a:schemeClr val="dk1"/>
          </a:lnRef>
          <a:fillRef idx="0">
            <a:schemeClr val="dk1"/>
          </a:fillRef>
          <a:effectRef idx="1">
            <a:schemeClr val="dk1"/>
          </a:effectRef>
          <a:fontRef idx="minor">
            <a:schemeClr val="tx1"/>
          </a:fontRef>
        </p:style>
      </p:cxnSp>
      <p:sp>
        <p:nvSpPr>
          <p:cNvPr id="29" name="Marcador de fecha 3">
            <a:extLst>
              <a:ext uri="{FF2B5EF4-FFF2-40B4-BE49-F238E27FC236}">
                <a16:creationId xmlns:a16="http://schemas.microsoft.com/office/drawing/2014/main" xmlns="" id="{1294614C-71A7-41B4-8319-6BC249C775CF}"/>
              </a:ext>
            </a:extLst>
          </p:cNvPr>
          <p:cNvSpPr txBox="1">
            <a:spLocks/>
          </p:cNvSpPr>
          <p:nvPr userDrawn="1"/>
        </p:nvSpPr>
        <p:spPr>
          <a:xfrm>
            <a:off x="4717177" y="6362519"/>
            <a:ext cx="27432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dirty="0" smtClean="0"/>
              <a:t>3 de</a:t>
            </a:r>
            <a:r>
              <a:rPr lang="es-ES" sz="1600" b="1" baseline="0" dirty="0" smtClean="0"/>
              <a:t> julio de 2018</a:t>
            </a:r>
            <a:endParaRPr lang="es-ES" sz="1600" b="1" dirty="0"/>
          </a:p>
        </p:txBody>
      </p:sp>
      <p:sp>
        <p:nvSpPr>
          <p:cNvPr id="31" name="Marcador de número de diapositiva 5">
            <a:extLst>
              <a:ext uri="{FF2B5EF4-FFF2-40B4-BE49-F238E27FC236}">
                <a16:creationId xmlns:a16="http://schemas.microsoft.com/office/drawing/2014/main" xmlns="" id="{6834959F-6498-44F1-92EE-E083C7395CDE}"/>
              </a:ext>
            </a:extLst>
          </p:cNvPr>
          <p:cNvSpPr txBox="1">
            <a:spLocks/>
          </p:cNvSpPr>
          <p:nvPr userDrawn="1"/>
        </p:nvSpPr>
        <p:spPr>
          <a:xfrm>
            <a:off x="9168442" y="6318969"/>
            <a:ext cx="27432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A0E15F-3B84-4C05-A3F1-123C10C91BFD}" type="slidenum">
              <a:rPr lang="es-ES" sz="1600" b="1" smtClean="0"/>
              <a:pPr/>
              <a:t>‹Nº›</a:t>
            </a:fld>
            <a:endParaRPr lang="es-ES" sz="1600" b="1" dirty="0"/>
          </a:p>
        </p:txBody>
      </p:sp>
      <p:pic>
        <p:nvPicPr>
          <p:cNvPr id="11" name="Picture 3">
            <a:hlinkClick r:id="rId14"/>
          </p:cNvPr>
          <p:cNvPicPr>
            <a:picLocks noChangeAspect="1" noChangeArrowheads="1"/>
          </p:cNvPicPr>
          <p:nvPr userDrawn="1"/>
        </p:nvPicPr>
        <p:blipFill>
          <a:blip r:embed="rId15" cstate="print"/>
          <a:srcRect/>
          <a:stretch>
            <a:fillRect/>
          </a:stretch>
        </p:blipFill>
        <p:spPr bwMode="auto">
          <a:xfrm>
            <a:off x="271642" y="6362519"/>
            <a:ext cx="885825" cy="295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757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gn.es/recursos-educativos/relieve-costa/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ign.es/recursos-educativos/descubre-territorio/altitud.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gn.es/recursos-educativos/descubre-territorio/distribucion.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ign.es/recursos-educativos/descubre-territorio/simbolo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gn.es/recursos-educativos/descubre-territorio/toponimo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gn.es/recursos-educativos/descubre-territorio/corocromatico.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ign.es/recursos-educativos/descubre-territorio/brujula.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gn.es/recursos-educativos/descubre-territorio/desnivel.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ign.es/recursos-educativos/descubre-territorio/ciudad.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gn.es/recursos-educativos/descubre-territorio/litora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JPXWmRbIVs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velasco@fomento.es"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mailto:consulta@fomento.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LaT34Uf64R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DlQA6bqvl9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mJN3ei9h3N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aTIREQD-Y6w" TargetMode="External"/><Relationship Id="rId2" Type="http://schemas.openxmlformats.org/officeDocument/2006/relationships/hyperlink" Target="http://www.ign.es/web/resources/docs/IGNCnig/Plantilla_PaisajeRural.pdf"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ign.es/recursos-educativos/desequilibrios-territoriales/index.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gn.es/recursos-educativos/economia-funciones-urbanas/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gn.es/recursos-educativos/medio-fisico-poblamiento/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90"/>
            <a:ext cx="12194473" cy="6856610"/>
          </a:xfrm>
          <a:prstGeom prst="rect">
            <a:avLst/>
          </a:prstGeom>
        </p:spPr>
      </p:pic>
      <p:sp>
        <p:nvSpPr>
          <p:cNvPr id="3" name="2 CuadroTexto"/>
          <p:cNvSpPr txBox="1"/>
          <p:nvPr/>
        </p:nvSpPr>
        <p:spPr>
          <a:xfrm>
            <a:off x="682388" y="3312724"/>
            <a:ext cx="9934152" cy="1077218"/>
          </a:xfrm>
          <a:prstGeom prst="rect">
            <a:avLst/>
          </a:prstGeom>
          <a:noFill/>
        </p:spPr>
        <p:txBody>
          <a:bodyPr wrap="square" rtlCol="0">
            <a:spAutoFit/>
          </a:bodyPr>
          <a:lstStyle/>
          <a:p>
            <a:r>
              <a:rPr lang="es-ES" sz="3200" dirty="0" smtClean="0">
                <a:solidFill>
                  <a:schemeClr val="bg1"/>
                </a:solidFill>
              </a:rPr>
              <a:t>Nuevos recursos educativos del IGN en colaboración con el Grupo de Didáctica de la Geografía de la AGE</a:t>
            </a:r>
            <a:endParaRPr lang="es-ES" sz="3200"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76" y="4681182"/>
            <a:ext cx="1038753" cy="136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2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España, 8.000 kilómetros de </a:t>
            </a:r>
            <a:r>
              <a:rPr lang="es-ES" dirty="0" smtClean="0"/>
              <a:t>costa:</a:t>
            </a:r>
          </a:p>
          <a:p>
            <a:pPr marL="622300" lvl="1" indent="-268288" algn="just">
              <a:lnSpc>
                <a:spcPct val="150000"/>
              </a:lnSpc>
            </a:pPr>
            <a:r>
              <a:rPr lang="es-ES" sz="1800" dirty="0" smtClean="0"/>
              <a:t>Resumen</a:t>
            </a:r>
            <a:r>
              <a:rPr lang="es-ES" sz="1800" dirty="0"/>
              <a:t>: Este recurso interactivo y didáctico permite conocer el relieve costero de España, sus paisajes y accidentes costeros. Se </a:t>
            </a:r>
            <a:r>
              <a:rPr lang="es-ES" sz="1800" dirty="0" smtClean="0"/>
              <a:t>describen los accidentes costeros: bahías</a:t>
            </a:r>
            <a:r>
              <a:rPr lang="es-ES" sz="1800" dirty="0"/>
              <a:t>, cabos, albuferas, playas, acantilados, calas, </a:t>
            </a:r>
            <a:r>
              <a:rPr lang="es-ES" sz="1800" dirty="0" smtClean="0"/>
              <a:t>marismas, </a:t>
            </a:r>
            <a:r>
              <a:rPr lang="es-ES" sz="1800" dirty="0"/>
              <a:t>rías, estuarios etc. </a:t>
            </a:r>
            <a:r>
              <a:rPr lang="es-ES" sz="1800" dirty="0" smtClean="0"/>
              <a:t>y se descubre la dimensión del patrimonio natural con la utilización del Sistema de Información Geográfica Nacional del IGN (SignA).</a:t>
            </a:r>
          </a:p>
          <a:p>
            <a:pPr marL="622300" lvl="1" indent="-268288" algn="just">
              <a:lnSpc>
                <a:spcPct val="150000"/>
              </a:lnSpc>
            </a:pPr>
            <a:r>
              <a:rPr lang="es-ES" sz="1800" dirty="0" smtClean="0"/>
              <a:t>Temas</a:t>
            </a:r>
            <a:r>
              <a:rPr lang="es-ES" sz="1800" dirty="0"/>
              <a:t>: </a:t>
            </a:r>
            <a:r>
              <a:rPr lang="es-ES" sz="1800" dirty="0" smtClean="0"/>
              <a:t>Litoral, costa, mar, geomorfología, geografía.</a:t>
            </a:r>
            <a:endParaRPr lang="es-ES" sz="1800" dirty="0"/>
          </a:p>
          <a:p>
            <a:pPr marL="623888" lvl="2" indent="-268288" algn="just">
              <a:lnSpc>
                <a:spcPct val="150000"/>
              </a:lnSpc>
            </a:pPr>
            <a:r>
              <a:rPr lang="es-ES" sz="1800" dirty="0" smtClean="0"/>
              <a:t>Edad recomendada: Entre 16 </a:t>
            </a:r>
            <a:r>
              <a:rPr lang="es-ES" sz="1800" dirty="0"/>
              <a:t>y </a:t>
            </a:r>
            <a:r>
              <a:rPr lang="es-ES" sz="1800" dirty="0" smtClean="0"/>
              <a:t>18 años.</a:t>
            </a:r>
            <a:endParaRPr lang="es-ES" sz="1800" dirty="0"/>
          </a:p>
          <a:p>
            <a:pPr marL="623888" lvl="2" indent="-268288" algn="just">
              <a:lnSpc>
                <a:spcPct val="150000"/>
              </a:lnSpc>
            </a:pPr>
            <a:r>
              <a:rPr lang="es-ES" sz="1800" dirty="0" smtClean="0"/>
              <a:t>Tipo de píldora: Mapa interactivo.</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https://www.ign.es/recursos-educativos/relieve-costa/index.html</a:t>
            </a:r>
            <a:r>
              <a:rPr lang="es-ES" sz="1800" dirty="0" smtClean="0"/>
              <a:t> </a:t>
            </a:r>
            <a:endParaRPr lang="en-US" sz="1800" dirty="0" smtClean="0"/>
          </a:p>
        </p:txBody>
      </p:sp>
      <p:pic>
        <p:nvPicPr>
          <p:cNvPr id="11266" name="Picture 2" descr="I:\RecursosEducativos\PildorasArcGisOnline\MiniaturasPildoras\Miniatura_Reli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690" y="2851217"/>
            <a:ext cx="4058812" cy="318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491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La altitud. En busca de la tercera </a:t>
            </a:r>
            <a:r>
              <a:rPr lang="es-ES" dirty="0" smtClean="0"/>
              <a:t>dimensión:</a:t>
            </a:r>
          </a:p>
          <a:p>
            <a:pPr marL="622300" lvl="1" indent="-268288" algn="just">
              <a:lnSpc>
                <a:spcPct val="150000"/>
              </a:lnSpc>
            </a:pPr>
            <a:r>
              <a:rPr lang="es-ES" sz="1800" dirty="0" smtClean="0"/>
              <a:t>Resumen</a:t>
            </a:r>
            <a:r>
              <a:rPr lang="es-ES" sz="1800" dirty="0"/>
              <a:t>: Este recurso interactivo y </a:t>
            </a:r>
            <a:r>
              <a:rPr lang="es-ES" sz="1800" dirty="0" smtClean="0"/>
              <a:t>didáctico </a:t>
            </a:r>
            <a:r>
              <a:rPr lang="es-ES" sz="1800" dirty="0"/>
              <a:t>permite descubrir la tercera dimensión en la </a:t>
            </a:r>
            <a:r>
              <a:rPr lang="es-ES" sz="1800" dirty="0" smtClean="0"/>
              <a:t>cartografía. </a:t>
            </a:r>
            <a:r>
              <a:rPr lang="es-ES" sz="1800" dirty="0"/>
              <a:t>La técnica </a:t>
            </a:r>
            <a:r>
              <a:rPr lang="es-ES" sz="1800" dirty="0" smtClean="0"/>
              <a:t>de </a:t>
            </a:r>
            <a:r>
              <a:rPr lang="es-ES" sz="1800" dirty="0"/>
              <a:t>las curvas de </a:t>
            </a:r>
            <a:r>
              <a:rPr lang="es-ES" sz="1800" dirty="0" smtClean="0"/>
              <a:t>nivel permite </a:t>
            </a:r>
            <a:r>
              <a:rPr lang="es-ES" sz="1800" dirty="0"/>
              <a:t>hacer la representación del relieve y la lectura del mismo </a:t>
            </a:r>
            <a:r>
              <a:rPr lang="es-ES" sz="1800" dirty="0" smtClean="0"/>
              <a:t>como </a:t>
            </a:r>
            <a:r>
              <a:rPr lang="es-ES" sz="1800" dirty="0"/>
              <a:t>elemento clave en la </a:t>
            </a:r>
            <a:r>
              <a:rPr lang="es-ES" sz="1800" dirty="0" smtClean="0"/>
              <a:t>cartografía.</a:t>
            </a:r>
          </a:p>
          <a:p>
            <a:pPr marL="622300" lvl="1" indent="-268288" algn="just">
              <a:lnSpc>
                <a:spcPct val="150000"/>
              </a:lnSpc>
            </a:pPr>
            <a:r>
              <a:rPr lang="es-ES" sz="1800" dirty="0" smtClean="0"/>
              <a:t>Temas</a:t>
            </a:r>
            <a:r>
              <a:rPr lang="es-ES" sz="1800" dirty="0"/>
              <a:t>: </a:t>
            </a:r>
            <a:r>
              <a:rPr lang="es-ES" sz="1800" dirty="0" smtClean="0"/>
              <a:t>Mapa, cartografía, altitud, curvas de nivel, relieve, elevación, depresión.</a:t>
            </a:r>
            <a:endParaRPr lang="es-ES" sz="1800" dirty="0"/>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Aplicación interactiva.</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https://www.ign.es/recursos-educativos/descubre-territorio/altitud.html</a:t>
            </a:r>
            <a:r>
              <a:rPr lang="es-ES" sz="1800" dirty="0" smtClean="0"/>
              <a:t> </a:t>
            </a:r>
            <a:endParaRPr lang="en-US" sz="1800" dirty="0" smtClean="0"/>
          </a:p>
        </p:txBody>
      </p:sp>
      <p:pic>
        <p:nvPicPr>
          <p:cNvPr id="1228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905" y="3603002"/>
            <a:ext cx="4508217" cy="247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03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Interpretar un mapa. Una aventura en la isla del capitán </a:t>
            </a:r>
            <a:r>
              <a:rPr lang="es-ES" dirty="0" err="1" smtClean="0"/>
              <a:t>Nemo</a:t>
            </a:r>
            <a:r>
              <a:rPr lang="es-ES" dirty="0" smtClean="0"/>
              <a:t>:</a:t>
            </a:r>
          </a:p>
          <a:p>
            <a:pPr marL="622300" lvl="1" indent="-268288" algn="just">
              <a:lnSpc>
                <a:spcPct val="150000"/>
              </a:lnSpc>
            </a:pPr>
            <a:r>
              <a:rPr lang="es-ES" sz="1800" dirty="0" smtClean="0"/>
              <a:t>Resumen</a:t>
            </a:r>
            <a:r>
              <a:rPr lang="es-ES" sz="1800" dirty="0"/>
              <a:t>: El estudio de la distribución de los elementos permite conocer mejor el entorno en el que nos desenvolvemos y sacar el mayor provecho del mismo. Este material didáctico está encaminado a iniciar al </a:t>
            </a:r>
            <a:r>
              <a:rPr lang="es-ES" sz="1800" dirty="0" smtClean="0"/>
              <a:t>usuario </a:t>
            </a:r>
            <a:r>
              <a:rPr lang="es-ES" sz="1800" dirty="0"/>
              <a:t>en la lectura </a:t>
            </a:r>
            <a:r>
              <a:rPr lang="es-ES" sz="1800" dirty="0" smtClean="0"/>
              <a:t>de </a:t>
            </a:r>
            <a:r>
              <a:rPr lang="es-ES" sz="1800" dirty="0"/>
              <a:t>la representación cartográfica</a:t>
            </a:r>
            <a:r>
              <a:rPr lang="es-ES" sz="1800" dirty="0" smtClean="0"/>
              <a:t>.</a:t>
            </a:r>
          </a:p>
          <a:p>
            <a:pPr marL="622300" lvl="1" indent="-268288" algn="just">
              <a:lnSpc>
                <a:spcPct val="150000"/>
              </a:lnSpc>
            </a:pPr>
            <a:r>
              <a:rPr lang="es-ES" sz="1800" dirty="0" smtClean="0"/>
              <a:t>Temas</a:t>
            </a:r>
            <a:r>
              <a:rPr lang="es-ES" sz="1800" dirty="0"/>
              <a:t>: </a:t>
            </a:r>
            <a:r>
              <a:rPr lang="es-ES" sz="1800" dirty="0" smtClean="0"/>
              <a:t>Mapa, representación cartográfica, distribución geográfica, orientación, leyenda, símbolos cartográficos.</a:t>
            </a:r>
            <a:endParaRPr lang="es-ES" sz="1800" dirty="0"/>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https://www.ign.es/recursos-educativos/descubre-territorio/distribucion.html</a:t>
            </a:r>
            <a:r>
              <a:rPr lang="es-ES" sz="1800" dirty="0" smtClean="0"/>
              <a:t> </a:t>
            </a:r>
            <a:endParaRPr lang="en-US" sz="1800"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033" y="3249493"/>
            <a:ext cx="3092496" cy="275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955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Símbolos cartográficos. El plano del </a:t>
            </a:r>
            <a:r>
              <a:rPr lang="es-ES" dirty="0" smtClean="0"/>
              <a:t>tesoro:</a:t>
            </a:r>
          </a:p>
          <a:p>
            <a:pPr marL="622300" lvl="1" indent="-268288" algn="just">
              <a:lnSpc>
                <a:spcPct val="150000"/>
              </a:lnSpc>
            </a:pPr>
            <a:r>
              <a:rPr lang="es-ES" sz="1800" dirty="0" smtClean="0"/>
              <a:t>Resumen</a:t>
            </a:r>
            <a:r>
              <a:rPr lang="es-ES" sz="1800" dirty="0"/>
              <a:t>: Este recurso interactivo y didáctico está encaminado a iniciar al usuario en la elaboración cartográfica a partir de una fotografía, elemento que requiere un proceso cognitivo de abstracción. Los elementos se representan a través de símbolos, diseñados buscando la mayor conexión con la realidad a la que van a sustituir, recogida en una fotografía. </a:t>
            </a:r>
            <a:endParaRPr lang="es-ES" sz="1800" dirty="0" smtClean="0"/>
          </a:p>
          <a:p>
            <a:pPr marL="622300" lvl="1" indent="-268288" algn="just">
              <a:lnSpc>
                <a:spcPct val="150000"/>
              </a:lnSpc>
            </a:pPr>
            <a:r>
              <a:rPr lang="es-ES" sz="1800" dirty="0" smtClean="0"/>
              <a:t>Temas</a:t>
            </a:r>
            <a:r>
              <a:rPr lang="es-ES" sz="1800" dirty="0"/>
              <a:t>: </a:t>
            </a:r>
            <a:r>
              <a:rPr lang="es-ES" sz="1800" dirty="0" smtClean="0"/>
              <a:t>Mapa, representación cartográfica, símbolos cartográficos,</a:t>
            </a:r>
          </a:p>
          <a:p>
            <a:pPr marL="354012" lvl="1" indent="0" algn="just">
              <a:lnSpc>
                <a:spcPct val="150000"/>
              </a:lnSpc>
              <a:buNone/>
            </a:pPr>
            <a:r>
              <a:rPr lang="es-ES" sz="1800" dirty="0"/>
              <a:t> </a:t>
            </a:r>
            <a:r>
              <a:rPr lang="es-ES" sz="1800" dirty="0" smtClean="0"/>
              <a:t>     croquis, fotografía, leyenda.</a:t>
            </a:r>
            <a:endParaRPr lang="es-ES" sz="1800" dirty="0"/>
          </a:p>
          <a:p>
            <a:pPr marL="623888" lvl="2" indent="-268288" algn="just">
              <a:lnSpc>
                <a:spcPct val="150000"/>
              </a:lnSpc>
            </a:pPr>
            <a:r>
              <a:rPr lang="es-ES" sz="1800" dirty="0" smtClean="0"/>
              <a:t>Edad recomendada: Entre 10 </a:t>
            </a:r>
            <a:r>
              <a:rPr lang="es-ES" sz="1800" dirty="0"/>
              <a:t>y </a:t>
            </a:r>
            <a:r>
              <a:rPr lang="es-ES" sz="1800" dirty="0" smtClean="0"/>
              <a:t>14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https://www.ign.es/recursos-educativos/descubre-territorio/simbolos.html</a:t>
            </a:r>
            <a:r>
              <a:rPr lang="es-ES" sz="1800" dirty="0" smtClean="0"/>
              <a:t> </a:t>
            </a:r>
            <a:endParaRPr lang="en-US" sz="180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190" y="2718653"/>
            <a:ext cx="3508185" cy="338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55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Topónimos, ¿por </a:t>
            </a:r>
            <a:r>
              <a:rPr lang="es-ES" dirty="0"/>
              <a:t>qué son útiles</a:t>
            </a:r>
            <a:r>
              <a:rPr lang="es-ES" dirty="0" smtClean="0"/>
              <a:t>?:</a:t>
            </a:r>
          </a:p>
          <a:p>
            <a:pPr marL="622300" lvl="1" indent="-268288" algn="just">
              <a:lnSpc>
                <a:spcPct val="150000"/>
              </a:lnSpc>
            </a:pPr>
            <a:r>
              <a:rPr lang="es-ES" sz="1800" dirty="0" smtClean="0"/>
              <a:t>Resumen</a:t>
            </a:r>
            <a:r>
              <a:rPr lang="es-ES" sz="1800" dirty="0"/>
              <a:t>: Este recurso interactivo y didáctico incide en la importancia de los nombres geográficos en la representación del territorio.  En los mapas, los topónimos, además de identificar y localizar los lugares, nos dan información según el tamaño y el color y el tipo de letra utilizados</a:t>
            </a:r>
            <a:r>
              <a:rPr lang="es-ES" sz="1800" dirty="0" smtClean="0"/>
              <a:t>. </a:t>
            </a:r>
          </a:p>
          <a:p>
            <a:pPr marL="622300" lvl="1" indent="-268288" algn="just">
              <a:lnSpc>
                <a:spcPct val="150000"/>
              </a:lnSpc>
            </a:pPr>
            <a:r>
              <a:rPr lang="es-ES" sz="1800" dirty="0" smtClean="0"/>
              <a:t>Temas</a:t>
            </a:r>
            <a:r>
              <a:rPr lang="es-ES" sz="1800" dirty="0"/>
              <a:t>: </a:t>
            </a:r>
            <a:r>
              <a:rPr lang="es-ES" sz="1800" dirty="0" smtClean="0"/>
              <a:t>Topónimos, nomenclátor, nombres geográficos, ubicación.</a:t>
            </a:r>
            <a:endParaRPr lang="es-ES" sz="1800" dirty="0"/>
          </a:p>
          <a:p>
            <a:pPr marL="623888" lvl="2" indent="-268288" algn="just">
              <a:lnSpc>
                <a:spcPct val="150000"/>
              </a:lnSpc>
            </a:pPr>
            <a:r>
              <a:rPr lang="es-ES" sz="1800" dirty="0" smtClean="0"/>
              <a:t>Edad recomendada: Entre 10 </a:t>
            </a:r>
            <a:r>
              <a:rPr lang="es-ES" sz="1800" dirty="0"/>
              <a:t>y </a:t>
            </a:r>
            <a:r>
              <a:rPr lang="es-ES" sz="1800" dirty="0" smtClean="0"/>
              <a:t>12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endParaRPr lang="es-ES" sz="1800" dirty="0" smtClean="0">
              <a:hlinkClick r:id="rId2"/>
            </a:endParaRPr>
          </a:p>
          <a:p>
            <a:pPr marL="0" lvl="2" indent="0" algn="just">
              <a:lnSpc>
                <a:spcPct val="150000"/>
              </a:lnSpc>
              <a:buNone/>
            </a:pPr>
            <a:endParaRPr lang="es-ES" sz="1800" dirty="0">
              <a:hlinkClick r:id="rId2"/>
            </a:endParaRPr>
          </a:p>
          <a:p>
            <a:pPr marL="0" lvl="2" indent="0" algn="just">
              <a:lnSpc>
                <a:spcPct val="150000"/>
              </a:lnSpc>
              <a:buNone/>
            </a:pPr>
            <a:r>
              <a:rPr lang="es-ES" sz="1800" dirty="0" smtClean="0">
                <a:hlinkClick r:id="rId2"/>
              </a:rPr>
              <a:t>https://www.ign.es/recursos-educativos/descubre-territorio/toponimos.html</a:t>
            </a:r>
            <a:r>
              <a:rPr lang="es-ES" sz="1800" dirty="0" smtClean="0"/>
              <a:t> </a:t>
            </a:r>
            <a:endParaRPr lang="en-US" sz="1800" dirty="0" smtClean="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710" y="3176172"/>
            <a:ext cx="4804938" cy="259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8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Dibujar un mapa. </a:t>
            </a:r>
            <a:r>
              <a:rPr lang="es-ES" dirty="0"/>
              <a:t>¿Se puede transformar una fotografía en un mapa</a:t>
            </a:r>
            <a:r>
              <a:rPr lang="es-ES" dirty="0" smtClean="0"/>
              <a:t>?:</a:t>
            </a:r>
          </a:p>
          <a:p>
            <a:pPr marL="622300" lvl="1" indent="-268288" algn="just">
              <a:lnSpc>
                <a:spcPct val="150000"/>
              </a:lnSpc>
            </a:pPr>
            <a:r>
              <a:rPr lang="es-ES" sz="1800" dirty="0" smtClean="0"/>
              <a:t>Resumen</a:t>
            </a:r>
            <a:r>
              <a:rPr lang="es-ES" sz="1800" dirty="0"/>
              <a:t>: Este recurso interactivo y didáctico tiene como objetivo introducir al alumno en la elaboración cartográfica. Se recurre a una fotografía como soporte informativo relacionado con la realidad, para transformarla en un producto cartográfico de naturaleza abstracta. La actividad consiste en delimitar espacios  geográficos e identificar los elementos y características del </a:t>
            </a:r>
            <a:r>
              <a:rPr lang="es-ES" sz="1800" dirty="0" smtClean="0"/>
              <a:t>paisaje local.</a:t>
            </a:r>
          </a:p>
          <a:p>
            <a:pPr marL="622300" lvl="1" indent="-268288" algn="just">
              <a:lnSpc>
                <a:spcPct val="150000"/>
              </a:lnSpc>
            </a:pPr>
            <a:r>
              <a:rPr lang="es-ES" sz="1800" dirty="0" smtClean="0"/>
              <a:t>Temas</a:t>
            </a:r>
            <a:r>
              <a:rPr lang="es-ES" sz="1800" dirty="0"/>
              <a:t>: Mapa, representación cartográfica, </a:t>
            </a:r>
            <a:r>
              <a:rPr lang="es-ES" sz="1800" dirty="0" smtClean="0"/>
              <a:t>fotografía,</a:t>
            </a:r>
          </a:p>
          <a:p>
            <a:pPr marL="354012" lvl="1" indent="0" algn="just">
              <a:lnSpc>
                <a:spcPct val="150000"/>
              </a:lnSpc>
              <a:buNone/>
            </a:pPr>
            <a:r>
              <a:rPr lang="es-ES" sz="1800" dirty="0" smtClean="0"/>
              <a:t>      cartografía cualitativa, mapas </a:t>
            </a:r>
            <a:r>
              <a:rPr lang="es-ES" sz="1800" dirty="0" err="1" smtClean="0"/>
              <a:t>corocromáticos</a:t>
            </a:r>
            <a:r>
              <a:rPr lang="es-ES" sz="1800" dirty="0" smtClean="0"/>
              <a:t>, leyenda.</a:t>
            </a:r>
          </a:p>
          <a:p>
            <a:pPr marL="623888" lvl="2" indent="-268288" algn="just">
              <a:lnSpc>
                <a:spcPct val="150000"/>
              </a:lnSpc>
            </a:pPr>
            <a:r>
              <a:rPr lang="es-ES" sz="1800" dirty="0" smtClean="0"/>
              <a:t>Edad recomendada: Entre 10 </a:t>
            </a:r>
            <a:r>
              <a:rPr lang="es-ES" sz="1800" dirty="0"/>
              <a:t>y </a:t>
            </a:r>
            <a:r>
              <a:rPr lang="es-ES" sz="1800" dirty="0" smtClean="0"/>
              <a:t>12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a:t>
            </a:r>
            <a:r>
              <a:rPr lang="es-ES" sz="1800" dirty="0">
                <a:hlinkClick r:id="rId2"/>
              </a:rPr>
              <a:t>://</a:t>
            </a:r>
            <a:r>
              <a:rPr lang="es-ES" sz="1800" dirty="0" smtClean="0">
                <a:hlinkClick r:id="rId2"/>
              </a:rPr>
              <a:t>www.ign.es/recursos-educativos/descubre-territorio/corocromatico.html</a:t>
            </a:r>
            <a:r>
              <a:rPr lang="es-ES" sz="1800" dirty="0" smtClean="0"/>
              <a:t> </a:t>
            </a:r>
            <a:endParaRPr lang="en-US" sz="1800" dirty="0" smtClean="0"/>
          </a:p>
        </p:txBody>
      </p:sp>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667" y="2784143"/>
            <a:ext cx="3410161" cy="330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19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Orientación. Nos vamos de excursión con la </a:t>
            </a:r>
            <a:r>
              <a:rPr lang="es-ES" dirty="0" smtClean="0"/>
              <a:t>brújula</a:t>
            </a:r>
            <a:r>
              <a:rPr lang="es-ES" dirty="0"/>
              <a:t>:</a:t>
            </a:r>
            <a:endParaRPr lang="es-ES" dirty="0" smtClean="0"/>
          </a:p>
          <a:p>
            <a:pPr marL="622300" lvl="1" indent="-268288" algn="just">
              <a:lnSpc>
                <a:spcPct val="150000"/>
              </a:lnSpc>
            </a:pPr>
            <a:r>
              <a:rPr lang="es-ES" sz="1800" dirty="0" smtClean="0"/>
              <a:t>Resumen</a:t>
            </a:r>
            <a:r>
              <a:rPr lang="es-ES" sz="1800" dirty="0"/>
              <a:t>: Este recurso interactivo didáctico está encaminado a iniciar al usuario de manera lúdica en la aplicación de un instrumento básico para la orientación geográfica como es la brújula. El método que se sigue consiste en plantear pequeños retos fáciles de responder con el objetivo de favorecer el aprendizaje. </a:t>
            </a:r>
            <a:endParaRPr lang="es-ES" sz="1800" dirty="0" smtClean="0"/>
          </a:p>
          <a:p>
            <a:pPr marL="622300" lvl="1" indent="-268288" algn="just">
              <a:lnSpc>
                <a:spcPct val="150000"/>
              </a:lnSpc>
            </a:pPr>
            <a:r>
              <a:rPr lang="es-ES" sz="1800" dirty="0" smtClean="0"/>
              <a:t>Temas</a:t>
            </a:r>
            <a:r>
              <a:rPr lang="es-ES" sz="1800" dirty="0"/>
              <a:t>: Mapa </a:t>
            </a:r>
            <a:r>
              <a:rPr lang="es-ES" sz="1800" dirty="0" smtClean="0"/>
              <a:t>topográfico, brújula, puntos cardinales, orientación.</a:t>
            </a:r>
          </a:p>
          <a:p>
            <a:pPr marL="623888" lvl="2" indent="-268288" algn="just">
              <a:lnSpc>
                <a:spcPct val="150000"/>
              </a:lnSpc>
            </a:pPr>
            <a:r>
              <a:rPr lang="es-ES" sz="1800" dirty="0" smtClean="0"/>
              <a:t>Edad recomendada: Entre 10 </a:t>
            </a:r>
            <a:r>
              <a:rPr lang="es-ES" sz="1800" dirty="0"/>
              <a:t>y </a:t>
            </a:r>
            <a:r>
              <a:rPr lang="es-ES" sz="1800" dirty="0" smtClean="0"/>
              <a:t>12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a:hlinkClick r:id="rId2"/>
              </a:rPr>
              <a:t>https://</a:t>
            </a:r>
            <a:r>
              <a:rPr lang="es-ES" sz="1800" dirty="0" smtClean="0">
                <a:hlinkClick r:id="rId2"/>
              </a:rPr>
              <a:t>www.ign.es/recursos-educativos/descubre-territorio/brujula.html</a:t>
            </a:r>
            <a:r>
              <a:rPr lang="es-ES" sz="1800" dirty="0" smtClean="0"/>
              <a:t> </a:t>
            </a:r>
            <a:endParaRPr lang="en-US" sz="18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088" y="3556188"/>
            <a:ext cx="4435096" cy="252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084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El desnivel. Una excursión de </a:t>
            </a:r>
            <a:r>
              <a:rPr lang="es-ES" dirty="0" smtClean="0"/>
              <a:t>altura:</a:t>
            </a:r>
          </a:p>
          <a:p>
            <a:pPr marL="622300" lvl="1" indent="-268288" algn="just">
              <a:lnSpc>
                <a:spcPct val="150000"/>
              </a:lnSpc>
            </a:pPr>
            <a:r>
              <a:rPr lang="es-ES" sz="1800" dirty="0" smtClean="0"/>
              <a:t>Resumen</a:t>
            </a:r>
            <a:r>
              <a:rPr lang="es-ES" sz="1800" dirty="0"/>
              <a:t>: Este recurso interactivo y didáctico tiene como objetivo aprender a medir sobre un mapa </a:t>
            </a:r>
            <a:r>
              <a:rPr lang="es-ES" sz="1800" dirty="0" smtClean="0"/>
              <a:t>la distancia </a:t>
            </a:r>
            <a:r>
              <a:rPr lang="es-ES" sz="1800" dirty="0"/>
              <a:t>entre dos puntos geográficos </a:t>
            </a:r>
            <a:r>
              <a:rPr lang="es-ES" sz="1800" dirty="0" smtClean="0"/>
              <a:t>y </a:t>
            </a:r>
            <a:r>
              <a:rPr lang="es-ES" sz="1800" dirty="0"/>
              <a:t>conocer el desnivel </a:t>
            </a:r>
            <a:r>
              <a:rPr lang="es-ES" sz="1800" dirty="0" smtClean="0"/>
              <a:t>y </a:t>
            </a:r>
            <a:r>
              <a:rPr lang="es-ES" sz="1800" dirty="0"/>
              <a:t>la pendiente que existe </a:t>
            </a:r>
            <a:r>
              <a:rPr lang="es-ES" sz="1800" dirty="0" smtClean="0"/>
              <a:t>entre ellos</a:t>
            </a:r>
            <a:r>
              <a:rPr lang="es-ES" sz="1800" dirty="0"/>
              <a:t>. </a:t>
            </a:r>
            <a:r>
              <a:rPr lang="es-ES" sz="1800" dirty="0" smtClean="0"/>
              <a:t>Con un </a:t>
            </a:r>
            <a:r>
              <a:rPr lang="es-ES" sz="1800" dirty="0"/>
              <a:t>punto de partida </a:t>
            </a:r>
            <a:r>
              <a:rPr lang="es-ES" sz="1800" dirty="0" smtClean="0"/>
              <a:t>y otro de llegada elegidos, se interpretan las </a:t>
            </a:r>
            <a:r>
              <a:rPr lang="es-ES" sz="1800" dirty="0"/>
              <a:t>curvas de </a:t>
            </a:r>
            <a:r>
              <a:rPr lang="es-ES" sz="1800" dirty="0" smtClean="0"/>
              <a:t>nivel y se realiza un sencillo cálculo. </a:t>
            </a:r>
          </a:p>
          <a:p>
            <a:pPr marL="622300" lvl="1" indent="-268288" algn="just">
              <a:lnSpc>
                <a:spcPct val="150000"/>
              </a:lnSpc>
            </a:pPr>
            <a:r>
              <a:rPr lang="es-ES" sz="1800" dirty="0" smtClean="0"/>
              <a:t>Temas</a:t>
            </a:r>
            <a:r>
              <a:rPr lang="es-ES" sz="1800" dirty="0"/>
              <a:t>: </a:t>
            </a:r>
            <a:r>
              <a:rPr lang="es-ES" sz="1800" dirty="0" smtClean="0"/>
              <a:t>Altitud, escala, pendiente, desnivel, relieve.</a:t>
            </a:r>
          </a:p>
          <a:p>
            <a:pPr marL="623888" lvl="2" indent="-268288" algn="just">
              <a:lnSpc>
                <a:spcPct val="150000"/>
              </a:lnSpc>
            </a:pPr>
            <a:r>
              <a:rPr lang="es-ES" sz="1800" dirty="0" smtClean="0"/>
              <a:t>Edad recomendada: Entre 10 </a:t>
            </a:r>
            <a:r>
              <a:rPr lang="es-ES" sz="1800" dirty="0"/>
              <a:t>y </a:t>
            </a:r>
            <a:r>
              <a:rPr lang="es-ES" sz="1800" dirty="0" smtClean="0"/>
              <a:t>14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a:hlinkClick r:id="rId2"/>
              </a:rPr>
              <a:t>https://</a:t>
            </a:r>
            <a:r>
              <a:rPr lang="es-ES" sz="1800" dirty="0" smtClean="0">
                <a:hlinkClick r:id="rId2"/>
              </a:rPr>
              <a:t>www.ign.es/recursos-educativos/descubre-territorio/desnivel.html</a:t>
            </a:r>
            <a:r>
              <a:rPr lang="es-ES" sz="1800" dirty="0" smtClean="0"/>
              <a:t> </a:t>
            </a:r>
            <a:endParaRPr lang="en-US" sz="1800" dirty="0" smtClean="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17" y="2838734"/>
            <a:ext cx="3770331" cy="321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321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La ciudad. ¿Eres capaz de desenvolverte en esta ciudad</a:t>
            </a:r>
            <a:r>
              <a:rPr lang="es-ES" dirty="0" smtClean="0"/>
              <a:t>?:</a:t>
            </a:r>
          </a:p>
          <a:p>
            <a:pPr marL="622300" lvl="1" indent="-268288" algn="just">
              <a:lnSpc>
                <a:spcPct val="150000"/>
              </a:lnSpc>
            </a:pPr>
            <a:r>
              <a:rPr lang="es-ES" sz="1800" dirty="0" smtClean="0"/>
              <a:t>Resumen</a:t>
            </a:r>
            <a:r>
              <a:rPr lang="es-ES" sz="1800" dirty="0"/>
              <a:t>: Este recurso interactivo y didáctico tiene como objetivo diferenciar los espacios urbanos y sus diferentes funciones mediante la lectura cartográfica. El soporte es un juego en el que se van </a:t>
            </a:r>
            <a:r>
              <a:rPr lang="es-ES" sz="1800" dirty="0" smtClean="0"/>
              <a:t>explicando las </a:t>
            </a:r>
            <a:r>
              <a:rPr lang="es-ES" sz="1800" dirty="0"/>
              <a:t>diferentes zonas de la ciudad y el usuario según las características indicadas debe ir señalándolas en el mapa. </a:t>
            </a:r>
            <a:endParaRPr lang="es-ES" sz="1800" dirty="0" smtClean="0"/>
          </a:p>
          <a:p>
            <a:pPr marL="622300" lvl="1" indent="-268288" algn="just">
              <a:lnSpc>
                <a:spcPct val="150000"/>
              </a:lnSpc>
            </a:pPr>
            <a:r>
              <a:rPr lang="es-ES" sz="1800" dirty="0" smtClean="0"/>
              <a:t>Temas: Plano, mapa, ciudad, barrio, orientación, urbano, periferia.</a:t>
            </a:r>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a:hlinkClick r:id="rId2"/>
              </a:rPr>
              <a:t>https://</a:t>
            </a:r>
            <a:r>
              <a:rPr lang="es-ES" sz="1800" dirty="0" smtClean="0">
                <a:hlinkClick r:id="rId2"/>
              </a:rPr>
              <a:t>www.ign.es/recursos-educativos/descubre-territorio/ciudad.html</a:t>
            </a:r>
            <a:r>
              <a:rPr lang="es-ES" sz="1800" dirty="0" smtClean="0"/>
              <a:t> </a:t>
            </a:r>
            <a:endParaRPr lang="en-US" sz="1800" dirty="0" smtClean="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690" y="3603008"/>
            <a:ext cx="4423974" cy="243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875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 El relieve </a:t>
            </a:r>
            <a:r>
              <a:rPr lang="es-ES" dirty="0" smtClean="0"/>
              <a:t>litoral:</a:t>
            </a:r>
          </a:p>
          <a:p>
            <a:pPr marL="622300" lvl="1" indent="-268288" algn="just">
              <a:lnSpc>
                <a:spcPct val="150000"/>
              </a:lnSpc>
            </a:pPr>
            <a:r>
              <a:rPr lang="es-ES" sz="1800" dirty="0" smtClean="0"/>
              <a:t>Resumen</a:t>
            </a:r>
            <a:r>
              <a:rPr lang="es-ES" sz="1800" dirty="0"/>
              <a:t>: Con este recurso interactivo y didáctico aprendemos el relieve costero de España. Conocer bien el litoral nos permite aprovechar mejor el espacio geográfico. Con ayuda de imágenes y juegos se enseña a identificar de forma interactiva los accidentes costeros: playas, acantilados, rías, bahías, albuferas, etc</a:t>
            </a:r>
            <a:r>
              <a:rPr lang="es-ES" sz="1800" dirty="0" smtClean="0"/>
              <a:t>.</a:t>
            </a:r>
          </a:p>
          <a:p>
            <a:pPr marL="622300" lvl="1" indent="-268288" algn="just">
              <a:lnSpc>
                <a:spcPct val="150000"/>
              </a:lnSpc>
            </a:pPr>
            <a:r>
              <a:rPr lang="es-ES" sz="1800" dirty="0" smtClean="0"/>
              <a:t>Temas: relieve costero, playa, acantilado, ría, bahía, cala, golfo, albufera, marisma, isla, península, tómbolo, duna, estuario</a:t>
            </a:r>
            <a:r>
              <a:rPr lang="es-ES" sz="1800" dirty="0"/>
              <a:t>.</a:t>
            </a:r>
            <a:endParaRPr lang="es-ES" sz="1800" dirty="0" smtClean="0"/>
          </a:p>
          <a:p>
            <a:pPr marL="623888" lvl="2" indent="-268288" algn="just">
              <a:lnSpc>
                <a:spcPct val="150000"/>
              </a:lnSpc>
            </a:pPr>
            <a:r>
              <a:rPr lang="es-ES" sz="1800" dirty="0" smtClean="0"/>
              <a:t>Edad recomendada: Entre 10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a:t>
            </a:r>
            <a:r>
              <a:rPr lang="es-ES" sz="1800" dirty="0"/>
              <a:t>Aplicación interactiva</a:t>
            </a:r>
            <a:r>
              <a:rPr lang="es-ES" sz="1800" dirty="0" smtClean="0"/>
              <a:t>.</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a:hlinkClick r:id="rId2"/>
              </a:rPr>
              <a:t>https://</a:t>
            </a:r>
            <a:r>
              <a:rPr lang="es-ES" sz="1800" dirty="0" smtClean="0">
                <a:hlinkClick r:id="rId2"/>
              </a:rPr>
              <a:t>www.ign.es/recursos-educativos/descubre-territorio/litoral.html</a:t>
            </a:r>
            <a:r>
              <a:rPr lang="es-ES" sz="1800" dirty="0" smtClean="0"/>
              <a:t> </a:t>
            </a:r>
            <a:endParaRPr lang="en-US" sz="1800" dirty="0" smtClean="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314" y="3671248"/>
            <a:ext cx="4518686" cy="240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303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La selección de las proyecciones cartográficas:</a:t>
            </a:r>
            <a:endParaRPr lang="es-ES" dirty="0"/>
          </a:p>
          <a:p>
            <a:pPr marL="623888" lvl="2" indent="-268288" algn="just">
              <a:lnSpc>
                <a:spcPct val="150000"/>
              </a:lnSpc>
            </a:pPr>
            <a:r>
              <a:rPr lang="es-ES" sz="1800" dirty="0" smtClean="0"/>
              <a:t>Resumen</a:t>
            </a:r>
            <a:r>
              <a:rPr lang="es-ES" sz="1800" dirty="0"/>
              <a:t>: Vídeo que explica que la elaboración cartográfica se realiza teniendo en cuenta la finalidad del mapa y en ocasiones también </a:t>
            </a:r>
            <a:r>
              <a:rPr lang="es-ES" sz="1800" dirty="0" smtClean="0"/>
              <a:t>otros valores políticos</a:t>
            </a:r>
            <a:r>
              <a:rPr lang="es-ES" sz="1800" dirty="0"/>
              <a:t>, </a:t>
            </a:r>
            <a:r>
              <a:rPr lang="es-ES" sz="1800" dirty="0" smtClean="0"/>
              <a:t>económicos o sociales. </a:t>
            </a:r>
          </a:p>
          <a:p>
            <a:pPr marL="623888" lvl="2" indent="-268288" algn="just">
              <a:lnSpc>
                <a:spcPct val="150000"/>
              </a:lnSpc>
            </a:pPr>
            <a:r>
              <a:rPr lang="es-ES" sz="1800" dirty="0" smtClean="0"/>
              <a:t>Temas: Mapas, proyecciones cartográficas, geografía.</a:t>
            </a:r>
          </a:p>
          <a:p>
            <a:pPr marL="623888" lvl="2" indent="-268288" algn="just">
              <a:lnSpc>
                <a:spcPct val="150000"/>
              </a:lnSpc>
            </a:pPr>
            <a:r>
              <a:rPr lang="es-ES" sz="1800" dirty="0" smtClean="0"/>
              <a:t>Edad recomendada: Entre </a:t>
            </a:r>
            <a:r>
              <a:rPr lang="es-ES" sz="1800" dirty="0"/>
              <a:t>12 y 16 </a:t>
            </a:r>
            <a:r>
              <a:rPr lang="es-ES" sz="1800" dirty="0" smtClean="0"/>
              <a:t>años.</a:t>
            </a:r>
            <a:endParaRPr lang="es-ES" sz="1800" dirty="0"/>
          </a:p>
          <a:p>
            <a:pPr marL="623888" lvl="2" indent="-268288" algn="just">
              <a:lnSpc>
                <a:spcPct val="150000"/>
              </a:lnSpc>
            </a:pPr>
            <a:r>
              <a:rPr lang="es-ES" sz="1800" dirty="0" smtClean="0"/>
              <a:t>Tipo de píldora: Vídeo.</a:t>
            </a:r>
          </a:p>
          <a:p>
            <a:pPr marL="623888" lvl="2" indent="-268288" algn="just">
              <a:lnSpc>
                <a:spcPct val="150000"/>
              </a:lnSpc>
            </a:pPr>
            <a:r>
              <a:rPr lang="es-ES" sz="1800" dirty="0" smtClean="0"/>
              <a:t>Dirección </a:t>
            </a:r>
            <a:r>
              <a:rPr lang="es-ES" sz="1800" dirty="0"/>
              <a:t>URL: </a:t>
            </a:r>
            <a:r>
              <a:rPr lang="es-ES" sz="1800" dirty="0">
                <a:hlinkClick r:id="rId2"/>
              </a:rPr>
              <a:t>https://</a:t>
            </a:r>
            <a:r>
              <a:rPr lang="es-ES" sz="1800" dirty="0" smtClean="0">
                <a:hlinkClick r:id="rId2"/>
              </a:rPr>
              <a:t>youtu.be/JPXWmRbIVsM</a:t>
            </a:r>
            <a:r>
              <a:rPr lang="es-ES" sz="1800" dirty="0" smtClean="0"/>
              <a:t> </a:t>
            </a:r>
            <a:endParaRPr lang="es-ES" sz="1800" dirty="0"/>
          </a:p>
          <a:p>
            <a:pPr lvl="2" algn="just">
              <a:lnSpc>
                <a:spcPct val="150000"/>
              </a:lnSpc>
            </a:pPr>
            <a:endParaRPr lang="es-ES" sz="1800" dirty="0"/>
          </a:p>
          <a:p>
            <a:pPr lvl="2" algn="just">
              <a:lnSpc>
                <a:spcPct val="150000"/>
              </a:lnSpc>
            </a:pPr>
            <a:endParaRPr lang="es-ES" sz="1800" dirty="0" smtClean="0"/>
          </a:p>
          <a:p>
            <a:pPr lvl="2" algn="just">
              <a:lnSpc>
                <a:spcPct val="150000"/>
              </a:lnSpc>
            </a:pPr>
            <a:endParaRPr lang="es-ES" sz="1800" dirty="0" smtClean="0"/>
          </a:p>
          <a:p>
            <a:pPr lvl="2" algn="just">
              <a:lnSpc>
                <a:spcPct val="150000"/>
              </a:lnSpc>
            </a:pPr>
            <a:endParaRPr lang="en-US" sz="1800" dirty="0" smtClean="0"/>
          </a:p>
        </p:txBody>
      </p:sp>
      <p:pic>
        <p:nvPicPr>
          <p:cNvPr id="3073" name="Picture 1" descr="C:\RecursosEducativos\ExpteVideos_2017\Entregas\MiniaturasVideos\Proyecci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970" y="2688610"/>
            <a:ext cx="5371668" cy="322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73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 b="8530"/>
          <a:stretch/>
        </p:blipFill>
        <p:spPr bwMode="auto">
          <a:xfrm>
            <a:off x="1023582" y="124567"/>
            <a:ext cx="10768083" cy="589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621360" y="2801952"/>
            <a:ext cx="4960627" cy="430887"/>
          </a:xfrm>
          <a:prstGeom prst="rect">
            <a:avLst/>
          </a:prstGeom>
          <a:noFill/>
        </p:spPr>
        <p:txBody>
          <a:bodyPr wrap="square" rtlCol="0">
            <a:spAutoFit/>
          </a:bodyPr>
          <a:lstStyle/>
          <a:p>
            <a:r>
              <a:rPr lang="es-ES" sz="2200" dirty="0" smtClean="0">
                <a:solidFill>
                  <a:schemeClr val="accent2"/>
                </a:solidFill>
                <a:latin typeface="Calibri" panose="020F0502020204030204" pitchFamily="34" charset="0"/>
                <a:cs typeface="Calibri" panose="020F0502020204030204" pitchFamily="34" charset="0"/>
              </a:rPr>
              <a:t>Ana Velasco Tirado</a:t>
            </a:r>
            <a:endParaRPr lang="es-ES" sz="2200" dirty="0">
              <a:solidFill>
                <a:schemeClr val="accent2"/>
              </a:solidFill>
              <a:latin typeface="Calibri" panose="020F0502020204030204" pitchFamily="34" charset="0"/>
              <a:cs typeface="Calibri" panose="020F0502020204030204" pitchFamily="34" charset="0"/>
            </a:endParaRPr>
          </a:p>
        </p:txBody>
      </p:sp>
      <p:sp>
        <p:nvSpPr>
          <p:cNvPr id="4" name="3 CuadroTexto"/>
          <p:cNvSpPr txBox="1"/>
          <p:nvPr/>
        </p:nvSpPr>
        <p:spPr>
          <a:xfrm>
            <a:off x="9100550" y="2789336"/>
            <a:ext cx="2789421" cy="769441"/>
          </a:xfrm>
          <a:prstGeom prst="rect">
            <a:avLst/>
          </a:prstGeom>
          <a:noFill/>
        </p:spPr>
        <p:txBody>
          <a:bodyPr wrap="square" rtlCol="0">
            <a:spAutoFit/>
          </a:bodyPr>
          <a:lstStyle/>
          <a:p>
            <a:pPr algn="r"/>
            <a:r>
              <a:rPr lang="es-ES" sz="2200" dirty="0" smtClean="0">
                <a:latin typeface="Calibri" panose="020F0502020204030204" pitchFamily="34" charset="0"/>
                <a:cs typeface="Calibri" panose="020F0502020204030204" pitchFamily="34" charset="0"/>
                <a:hlinkClick r:id="rId3"/>
              </a:rPr>
              <a:t>avelasco@fomento.es</a:t>
            </a:r>
            <a:endParaRPr lang="es-ES" sz="2200" dirty="0" smtClean="0">
              <a:latin typeface="Calibri" panose="020F0502020204030204" pitchFamily="34" charset="0"/>
              <a:cs typeface="Calibri" panose="020F0502020204030204" pitchFamily="34" charset="0"/>
            </a:endParaRPr>
          </a:p>
          <a:p>
            <a:pPr algn="r"/>
            <a:r>
              <a:rPr lang="es-ES" sz="2200" dirty="0" smtClean="0">
                <a:latin typeface="Calibri" panose="020F0502020204030204" pitchFamily="34" charset="0"/>
                <a:cs typeface="Calibri" panose="020F0502020204030204" pitchFamily="34" charset="0"/>
                <a:hlinkClick r:id="rId4"/>
              </a:rPr>
              <a:t>consulta@cnig.es</a:t>
            </a:r>
            <a:endParaRPr lang="es-E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0840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Esquematización espacial:</a:t>
            </a:r>
            <a:endParaRPr lang="es-ES" dirty="0"/>
          </a:p>
          <a:p>
            <a:pPr marL="623888" lvl="2" indent="-268288" algn="just">
              <a:lnSpc>
                <a:spcPct val="150000"/>
              </a:lnSpc>
            </a:pPr>
            <a:r>
              <a:rPr lang="es-ES" sz="1800" dirty="0" smtClean="0"/>
              <a:t>Resumen</a:t>
            </a:r>
            <a:r>
              <a:rPr lang="es-ES" sz="1800" dirty="0"/>
              <a:t>: Este vídeo </a:t>
            </a:r>
            <a:r>
              <a:rPr lang="es-ES" sz="1800" dirty="0" smtClean="0"/>
              <a:t>muestra el </a:t>
            </a:r>
            <a:r>
              <a:rPr lang="es-ES" sz="1800" dirty="0"/>
              <a:t>uso de representaciones </a:t>
            </a:r>
            <a:r>
              <a:rPr lang="es-ES" sz="1800" dirty="0" err="1"/>
              <a:t>coremáticas</a:t>
            </a:r>
            <a:r>
              <a:rPr lang="es-ES" sz="1800" dirty="0"/>
              <a:t> en didáctica de la Geografía para sintetizar, explicar y comprender las estructuras básicas que organizan el territorio. </a:t>
            </a:r>
            <a:endParaRPr lang="es-ES" sz="1800" dirty="0" smtClean="0"/>
          </a:p>
          <a:p>
            <a:pPr marL="623888" lvl="2" indent="-268288" algn="just">
              <a:lnSpc>
                <a:spcPct val="150000"/>
              </a:lnSpc>
            </a:pPr>
            <a:r>
              <a:rPr lang="es-ES" sz="1800" dirty="0" smtClean="0"/>
              <a:t>Temas: Mapas, espacio geográfico, territorio, geografía.</a:t>
            </a:r>
          </a:p>
          <a:p>
            <a:pPr marL="623888" lvl="2" indent="-268288" algn="just">
              <a:lnSpc>
                <a:spcPct val="150000"/>
              </a:lnSpc>
            </a:pPr>
            <a:r>
              <a:rPr lang="es-ES" sz="1800" dirty="0" smtClean="0"/>
              <a:t>Edad recomendada: Entre 16 </a:t>
            </a:r>
            <a:r>
              <a:rPr lang="es-ES" sz="1800" dirty="0"/>
              <a:t>y </a:t>
            </a:r>
            <a:r>
              <a:rPr lang="es-ES" sz="1800" dirty="0" smtClean="0"/>
              <a:t>18 años.</a:t>
            </a:r>
            <a:endParaRPr lang="es-ES" sz="1800" dirty="0"/>
          </a:p>
          <a:p>
            <a:pPr marL="623888" lvl="2" indent="-268288" algn="just">
              <a:lnSpc>
                <a:spcPct val="150000"/>
              </a:lnSpc>
            </a:pPr>
            <a:r>
              <a:rPr lang="es-ES" sz="1800" dirty="0" smtClean="0"/>
              <a:t>Tipo de píldora: Vídeo.</a:t>
            </a:r>
          </a:p>
          <a:p>
            <a:pPr marL="623888" lvl="2" indent="-268288" algn="just">
              <a:lnSpc>
                <a:spcPct val="150000"/>
              </a:lnSpc>
            </a:pPr>
            <a:r>
              <a:rPr lang="es-ES" sz="1800" dirty="0" smtClean="0"/>
              <a:t>Dirección </a:t>
            </a:r>
            <a:r>
              <a:rPr lang="es-ES" sz="1800" dirty="0"/>
              <a:t>URL: </a:t>
            </a:r>
            <a:r>
              <a:rPr lang="es-ES" sz="1800" dirty="0">
                <a:hlinkClick r:id="rId2"/>
              </a:rPr>
              <a:t>https://</a:t>
            </a:r>
            <a:r>
              <a:rPr lang="es-ES" sz="1800" dirty="0" smtClean="0">
                <a:hlinkClick r:id="rId2"/>
              </a:rPr>
              <a:t>youtu.be/LaT34Uf64R0</a:t>
            </a:r>
            <a:r>
              <a:rPr lang="es-ES" sz="1800" dirty="0" smtClean="0"/>
              <a:t> </a:t>
            </a:r>
            <a:endParaRPr lang="es-ES" sz="1800" dirty="0"/>
          </a:p>
          <a:p>
            <a:pPr lvl="2" algn="just">
              <a:lnSpc>
                <a:spcPct val="150000"/>
              </a:lnSpc>
            </a:pPr>
            <a:endParaRPr lang="es-ES" sz="1800" dirty="0"/>
          </a:p>
          <a:p>
            <a:pPr lvl="2" algn="just">
              <a:lnSpc>
                <a:spcPct val="150000"/>
              </a:lnSpc>
            </a:pPr>
            <a:endParaRPr lang="es-ES" sz="1800" dirty="0" smtClean="0"/>
          </a:p>
          <a:p>
            <a:pPr lvl="2" algn="just">
              <a:lnSpc>
                <a:spcPct val="150000"/>
              </a:lnSpc>
            </a:pPr>
            <a:endParaRPr lang="es-ES" sz="1800" dirty="0" smtClean="0"/>
          </a:p>
          <a:p>
            <a:pPr lvl="2" algn="just">
              <a:lnSpc>
                <a:spcPct val="150000"/>
              </a:lnSpc>
            </a:pPr>
            <a:endParaRPr lang="en-US" sz="1800" dirty="0" smtClean="0"/>
          </a:p>
        </p:txBody>
      </p:sp>
      <p:pic>
        <p:nvPicPr>
          <p:cNvPr id="4098" name="Picture 2" descr="C:\RecursosEducativos\ExpteVideos_2017\Entregas\MiniaturasVideos\Esquematiz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936" y="2497540"/>
            <a:ext cx="4283713" cy="336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9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Pirámides de población con </a:t>
            </a:r>
            <a:r>
              <a:rPr lang="es-ES" i="1" dirty="0" smtClean="0"/>
              <a:t>software</a:t>
            </a:r>
            <a:r>
              <a:rPr lang="es-ES" dirty="0" smtClean="0"/>
              <a:t> libre:</a:t>
            </a:r>
            <a:endParaRPr lang="es-ES" dirty="0"/>
          </a:p>
          <a:p>
            <a:pPr marL="623888" lvl="2" indent="-268288" algn="just">
              <a:lnSpc>
                <a:spcPct val="150000"/>
              </a:lnSpc>
            </a:pPr>
            <a:r>
              <a:rPr lang="es-ES" sz="1800" dirty="0" smtClean="0"/>
              <a:t>Resumen</a:t>
            </a:r>
            <a:r>
              <a:rPr lang="es-ES" sz="1800" dirty="0"/>
              <a:t>: En este vídeo los alumnos aprenderán cómo crear pirámides de población por pasos utilizando datos del Instituto Nacional de Estadística (INE) y un software de hojas de cálculo libre: </a:t>
            </a:r>
            <a:r>
              <a:rPr lang="es-ES" sz="1800" i="1" dirty="0" err="1"/>
              <a:t>LibreOffice</a:t>
            </a:r>
            <a:r>
              <a:rPr lang="es-ES" sz="1800" i="1" dirty="0"/>
              <a:t> </a:t>
            </a:r>
            <a:r>
              <a:rPr lang="es-ES" sz="1800" i="1" dirty="0" err="1"/>
              <a:t>Calc</a:t>
            </a:r>
            <a:r>
              <a:rPr lang="es-ES" sz="1800" dirty="0" smtClean="0"/>
              <a:t>. </a:t>
            </a:r>
          </a:p>
          <a:p>
            <a:pPr marL="623888" lvl="2" indent="-268288" algn="just">
              <a:lnSpc>
                <a:spcPct val="150000"/>
              </a:lnSpc>
            </a:pPr>
            <a:r>
              <a:rPr lang="es-ES" sz="1800" dirty="0" smtClean="0"/>
              <a:t>Temas: Geografía, población, estadística, demografía, territorio.</a:t>
            </a:r>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Vídeo.</a:t>
            </a:r>
          </a:p>
          <a:p>
            <a:pPr marL="623888" lvl="2" indent="-268288" algn="just">
              <a:lnSpc>
                <a:spcPct val="150000"/>
              </a:lnSpc>
            </a:pPr>
            <a:r>
              <a:rPr lang="es-ES" sz="1800" dirty="0" smtClean="0"/>
              <a:t>Dirección </a:t>
            </a:r>
            <a:r>
              <a:rPr lang="es-ES" sz="1800" dirty="0"/>
              <a:t>URL: </a:t>
            </a:r>
            <a:r>
              <a:rPr lang="es-ES" sz="1800" dirty="0">
                <a:hlinkClick r:id="rId2"/>
              </a:rPr>
              <a:t>https://</a:t>
            </a:r>
            <a:r>
              <a:rPr lang="es-ES" sz="1800" dirty="0" smtClean="0">
                <a:hlinkClick r:id="rId2"/>
              </a:rPr>
              <a:t>youtu.be/DlQA6bqvl9k</a:t>
            </a:r>
            <a:r>
              <a:rPr lang="es-ES" sz="1800" dirty="0" smtClean="0"/>
              <a:t> </a:t>
            </a:r>
            <a:endParaRPr lang="es-ES" sz="1800" dirty="0"/>
          </a:p>
          <a:p>
            <a:pPr lvl="2" algn="just">
              <a:lnSpc>
                <a:spcPct val="150000"/>
              </a:lnSpc>
            </a:pPr>
            <a:endParaRPr lang="es-ES" sz="1800" dirty="0" smtClean="0"/>
          </a:p>
          <a:p>
            <a:pPr lvl="2" algn="just">
              <a:lnSpc>
                <a:spcPct val="150000"/>
              </a:lnSpc>
            </a:pPr>
            <a:endParaRPr lang="es-ES" sz="1800" dirty="0" smtClean="0"/>
          </a:p>
          <a:p>
            <a:pPr lvl="2" algn="just">
              <a:lnSpc>
                <a:spcPct val="150000"/>
              </a:lnSpc>
            </a:pPr>
            <a:endParaRPr lang="en-US" sz="1800" dirty="0" smtClean="0"/>
          </a:p>
        </p:txBody>
      </p:sp>
      <p:pic>
        <p:nvPicPr>
          <p:cNvPr id="5122" name="Picture 2" descr="C:\RecursosEducativos\ExpteVideos_2017\Entregas\MiniaturasVideos\Piram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935" y="2484887"/>
            <a:ext cx="4283713" cy="336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58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…Y lo llevas en el móvil:</a:t>
            </a:r>
            <a:endParaRPr lang="es-ES" dirty="0"/>
          </a:p>
          <a:p>
            <a:pPr marL="623888" lvl="2" indent="-268288" algn="just">
              <a:lnSpc>
                <a:spcPct val="150000"/>
              </a:lnSpc>
            </a:pPr>
            <a:r>
              <a:rPr lang="es-ES" sz="1800" dirty="0" smtClean="0"/>
              <a:t>Resumen</a:t>
            </a:r>
            <a:r>
              <a:rPr lang="es-ES" sz="1800" dirty="0"/>
              <a:t>: Este vídeo explica brevemente el funcionamiento de los </a:t>
            </a:r>
            <a:r>
              <a:rPr lang="es-ES" sz="1800" dirty="0" smtClean="0"/>
              <a:t>sistemas GPS (GNSS) </a:t>
            </a:r>
            <a:r>
              <a:rPr lang="es-ES" sz="1800" dirty="0"/>
              <a:t>y da la formación necesaria para aprovechar el potencial de llevar un Sistema de Navegación por Satélite en el </a:t>
            </a:r>
            <a:r>
              <a:rPr lang="es-ES" sz="1800" dirty="0" smtClean="0"/>
              <a:t>teléfono móvil</a:t>
            </a:r>
            <a:r>
              <a:rPr lang="es-ES" sz="1800" dirty="0"/>
              <a:t>. </a:t>
            </a:r>
            <a:endParaRPr lang="es-ES" sz="1800" dirty="0" smtClean="0"/>
          </a:p>
          <a:p>
            <a:pPr marL="623888" lvl="2" indent="-268288" algn="just">
              <a:lnSpc>
                <a:spcPct val="150000"/>
              </a:lnSpc>
            </a:pPr>
            <a:r>
              <a:rPr lang="es-ES" sz="1800" dirty="0" smtClean="0"/>
              <a:t>Temas: GPS, GNSS, geodesia, </a:t>
            </a:r>
            <a:r>
              <a:rPr lang="es-ES" sz="1800" dirty="0" err="1" smtClean="0"/>
              <a:t>datum</a:t>
            </a:r>
            <a:r>
              <a:rPr lang="es-ES" sz="1800" dirty="0" smtClean="0"/>
              <a:t>, teléfono móvil.</a:t>
            </a:r>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Vídeo.</a:t>
            </a:r>
          </a:p>
          <a:p>
            <a:pPr marL="623888" lvl="2" indent="-268288" algn="just">
              <a:lnSpc>
                <a:spcPct val="150000"/>
              </a:lnSpc>
            </a:pPr>
            <a:r>
              <a:rPr lang="es-ES" sz="1800" dirty="0" smtClean="0"/>
              <a:t>Dirección </a:t>
            </a:r>
            <a:r>
              <a:rPr lang="es-ES" sz="1800" dirty="0"/>
              <a:t>URL: </a:t>
            </a:r>
            <a:r>
              <a:rPr lang="es-ES" sz="1800" dirty="0">
                <a:hlinkClick r:id="rId2"/>
              </a:rPr>
              <a:t>https://</a:t>
            </a:r>
            <a:r>
              <a:rPr lang="es-ES" sz="1800" dirty="0" smtClean="0">
                <a:hlinkClick r:id="rId2"/>
              </a:rPr>
              <a:t>youtu.be/mJN3ei9h3NA</a:t>
            </a:r>
            <a:r>
              <a:rPr lang="es-ES" sz="1800" dirty="0" smtClean="0"/>
              <a:t> </a:t>
            </a:r>
          </a:p>
          <a:p>
            <a:pPr lvl="2" algn="just">
              <a:lnSpc>
                <a:spcPct val="150000"/>
              </a:lnSpc>
            </a:pPr>
            <a:endParaRPr lang="es-ES" sz="1800" dirty="0" smtClean="0"/>
          </a:p>
          <a:p>
            <a:pPr lvl="2" algn="just">
              <a:lnSpc>
                <a:spcPct val="150000"/>
              </a:lnSpc>
            </a:pPr>
            <a:endParaRPr lang="en-US" sz="1800" dirty="0" smtClean="0"/>
          </a:p>
        </p:txBody>
      </p:sp>
      <p:pic>
        <p:nvPicPr>
          <p:cNvPr id="6145" name="Picture 1" descr="C:\RecursosEducativos\ExpteVideos_2017\Entregas\MiniaturasVideos\Mo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72" y="2470246"/>
            <a:ext cx="4267160" cy="334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78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Paisaje rural:</a:t>
            </a:r>
            <a:endParaRPr lang="es-ES" dirty="0"/>
          </a:p>
          <a:p>
            <a:pPr marL="623888" lvl="2" indent="-268288" algn="just">
              <a:lnSpc>
                <a:spcPct val="150000"/>
              </a:lnSpc>
            </a:pPr>
            <a:r>
              <a:rPr lang="es-ES" sz="1800" dirty="0" smtClean="0"/>
              <a:t>Resumen</a:t>
            </a:r>
            <a:r>
              <a:rPr lang="es-ES" sz="1800" dirty="0"/>
              <a:t>: </a:t>
            </a:r>
            <a:r>
              <a:rPr lang="es-ES" sz="1800" dirty="0" smtClean="0"/>
              <a:t>Este </a:t>
            </a:r>
            <a:r>
              <a:rPr lang="es-ES" sz="1800" dirty="0"/>
              <a:t>vídeo permite realizar una salida virtual al medio rural que invita al alumnado a valorar y reflexionar sobre su medio circundante, realizando una práctica de evaluación del entorno observado. </a:t>
            </a:r>
            <a:r>
              <a:rPr lang="es-ES" sz="1800" dirty="0" smtClean="0"/>
              <a:t>Plantilla para </a:t>
            </a:r>
            <a:r>
              <a:rPr lang="es-ES" sz="1800" dirty="0"/>
              <a:t>realizar la actividad: </a:t>
            </a:r>
            <a:r>
              <a:rPr lang="es-ES" sz="1800" dirty="0">
                <a:hlinkClick r:id="rId2"/>
              </a:rPr>
              <a:t>http://</a:t>
            </a:r>
            <a:r>
              <a:rPr lang="es-ES" sz="1800" dirty="0" smtClean="0">
                <a:hlinkClick r:id="rId2"/>
              </a:rPr>
              <a:t>www.ign.es/web/resources/docs/IGNCnig/Plantilla_PaisajeRural.pdf</a:t>
            </a:r>
            <a:r>
              <a:rPr lang="es-ES" sz="1800" dirty="0" smtClean="0"/>
              <a:t> </a:t>
            </a:r>
            <a:endParaRPr lang="es-ES" sz="1800" dirty="0"/>
          </a:p>
          <a:p>
            <a:pPr marL="623888" lvl="2" indent="-268288" algn="just">
              <a:lnSpc>
                <a:spcPct val="150000"/>
              </a:lnSpc>
            </a:pPr>
            <a:r>
              <a:rPr lang="es-ES" sz="1800" dirty="0" smtClean="0"/>
              <a:t>Temas: Geografía, espacio, población, rural, territorio, demografía.</a:t>
            </a:r>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Vídeo.</a:t>
            </a:r>
          </a:p>
          <a:p>
            <a:pPr marL="623888" lvl="2" indent="-268288" algn="just">
              <a:lnSpc>
                <a:spcPct val="150000"/>
              </a:lnSpc>
            </a:pPr>
            <a:r>
              <a:rPr lang="es-ES" sz="1800" dirty="0" smtClean="0"/>
              <a:t>Dirección </a:t>
            </a:r>
            <a:r>
              <a:rPr lang="es-ES" sz="1800" dirty="0"/>
              <a:t>URL: </a:t>
            </a:r>
            <a:r>
              <a:rPr lang="es-ES" sz="1800" dirty="0">
                <a:hlinkClick r:id="rId3"/>
              </a:rPr>
              <a:t>https://</a:t>
            </a:r>
            <a:r>
              <a:rPr lang="es-ES" sz="1800" dirty="0" smtClean="0">
                <a:hlinkClick r:id="rId3"/>
              </a:rPr>
              <a:t>youtu.be/aTIREQD-Y6w</a:t>
            </a:r>
            <a:r>
              <a:rPr lang="es-ES" sz="1800" dirty="0" smtClean="0"/>
              <a:t> </a:t>
            </a:r>
          </a:p>
          <a:p>
            <a:pPr lvl="2" algn="just">
              <a:lnSpc>
                <a:spcPct val="150000"/>
              </a:lnSpc>
            </a:pPr>
            <a:endParaRPr lang="en-US" sz="1800" dirty="0" smtClean="0"/>
          </a:p>
        </p:txBody>
      </p:sp>
      <p:pic>
        <p:nvPicPr>
          <p:cNvPr id="7170" name="Picture 2" descr="C:\RecursosEducativos\ExpteVideos_2017\Entregas\MiniaturasVideos\PaisajeRur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758" y="2957924"/>
            <a:ext cx="3645474" cy="285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76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RecursosEducativos\PildorasArcGisOnline\MiniaturasPildoras\Miniatura_Desequilibr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467" y="3043450"/>
            <a:ext cx="3711015" cy="291211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smtClean="0"/>
              <a:t>Desequilibrios territoriales:</a:t>
            </a:r>
            <a:endParaRPr lang="es-ES" dirty="0"/>
          </a:p>
          <a:p>
            <a:pPr marL="623888" lvl="2" indent="-268288" algn="just">
              <a:lnSpc>
                <a:spcPct val="150000"/>
              </a:lnSpc>
            </a:pPr>
            <a:r>
              <a:rPr lang="es-ES" sz="1800" dirty="0" smtClean="0"/>
              <a:t>Resumen</a:t>
            </a:r>
            <a:r>
              <a:rPr lang="es-ES" sz="1800" dirty="0"/>
              <a:t>: Este recurso interactivo y didáctico ofrece la posibilidad de conocer a través de los mapas los desequilibrios territoriales en los que convergen factores de tipo económico, político, social y geográfico, y que se manifiestan en profundas diferencias en la distribución espacial de la población, de la riqueza, del empleo, de los recursos, de las infraestructuras, etc. </a:t>
            </a:r>
            <a:endParaRPr lang="es-ES" sz="1800" dirty="0" smtClean="0"/>
          </a:p>
          <a:p>
            <a:pPr marL="623888" lvl="2" indent="-268288" algn="just">
              <a:lnSpc>
                <a:spcPct val="150000"/>
              </a:lnSpc>
            </a:pPr>
            <a:r>
              <a:rPr lang="es-ES" sz="1800" dirty="0"/>
              <a:t>Temas: Geografía, </a:t>
            </a:r>
            <a:r>
              <a:rPr lang="es-ES" sz="1800" dirty="0" smtClean="0"/>
              <a:t>economía, desigualdad, desequilibrio, </a:t>
            </a:r>
            <a:r>
              <a:rPr lang="es-ES" sz="1800" dirty="0"/>
              <a:t>demografía.</a:t>
            </a:r>
          </a:p>
          <a:p>
            <a:pPr marL="623888" lvl="2" indent="-268288" algn="just">
              <a:lnSpc>
                <a:spcPct val="150000"/>
              </a:lnSpc>
            </a:pPr>
            <a:r>
              <a:rPr lang="es-ES" sz="1800" dirty="0" smtClean="0"/>
              <a:t>Edad recomendada: Entre 16 </a:t>
            </a:r>
            <a:r>
              <a:rPr lang="es-ES" sz="1800" dirty="0"/>
              <a:t>y </a:t>
            </a:r>
            <a:r>
              <a:rPr lang="es-ES" sz="1800" dirty="0" smtClean="0"/>
              <a:t>18 años.</a:t>
            </a:r>
            <a:endParaRPr lang="es-ES" sz="1800" dirty="0"/>
          </a:p>
          <a:p>
            <a:pPr marL="623888" lvl="2" indent="-268288" algn="just">
              <a:lnSpc>
                <a:spcPct val="150000"/>
              </a:lnSpc>
            </a:pPr>
            <a:r>
              <a:rPr lang="es-ES" sz="1800" dirty="0" smtClean="0"/>
              <a:t>Tipo de píldora: Mapa interactivo.</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3"/>
              </a:rPr>
              <a:t>https://www.ign.es/recursos-educativos/desequilibrios-territoriales/index.html</a:t>
            </a:r>
            <a:r>
              <a:rPr lang="es-ES" sz="1800" dirty="0" smtClean="0"/>
              <a:t> </a:t>
            </a:r>
            <a:endParaRPr lang="en-US" sz="1800" dirty="0" smtClean="0"/>
          </a:p>
        </p:txBody>
      </p:sp>
    </p:spTree>
    <p:extLst>
      <p:ext uri="{BB962C8B-B14F-4D97-AF65-F5344CB8AC3E}">
        <p14:creationId xmlns:p14="http://schemas.microsoft.com/office/powerpoint/2010/main" val="89369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Economía y funciones urbanas. ¿Qué actividades económicas caracterizan a las ciudades</a:t>
            </a:r>
            <a:r>
              <a:rPr lang="es-ES" dirty="0" smtClean="0"/>
              <a:t>?:</a:t>
            </a:r>
            <a:endParaRPr lang="es-ES" dirty="0"/>
          </a:p>
          <a:p>
            <a:pPr marL="623888" lvl="2" indent="-268288" algn="just">
              <a:lnSpc>
                <a:spcPct val="150000"/>
              </a:lnSpc>
            </a:pPr>
            <a:r>
              <a:rPr lang="es-ES" sz="1800" dirty="0" smtClean="0"/>
              <a:t>Resumen</a:t>
            </a:r>
            <a:r>
              <a:rPr lang="es-ES" sz="1800" dirty="0"/>
              <a:t>: Con este recurso interactivo y </a:t>
            </a:r>
            <a:r>
              <a:rPr lang="es-ES" sz="1800" dirty="0" smtClean="0"/>
              <a:t>didáctico </a:t>
            </a:r>
            <a:r>
              <a:rPr lang="es-ES" sz="1800" dirty="0"/>
              <a:t>se estudian ciudades que se caracterizan por una actividad económica </a:t>
            </a:r>
            <a:r>
              <a:rPr lang="es-ES" sz="1800" dirty="0" smtClean="0"/>
              <a:t>predominante. Mediante </a:t>
            </a:r>
            <a:r>
              <a:rPr lang="es-ES" sz="1800" dirty="0"/>
              <a:t>la búsqueda de información </a:t>
            </a:r>
            <a:r>
              <a:rPr lang="es-ES" sz="1800" dirty="0" smtClean="0"/>
              <a:t>en internet </a:t>
            </a:r>
            <a:r>
              <a:rPr lang="es-ES" sz="1800" dirty="0"/>
              <a:t>el usuario, a través de procesos inferenciales, puede descubrir las diferentes actividades y funciones urbanas</a:t>
            </a:r>
            <a:r>
              <a:rPr lang="es-ES" sz="1800" dirty="0" smtClean="0"/>
              <a:t>.</a:t>
            </a:r>
          </a:p>
          <a:p>
            <a:pPr marL="623888" lvl="2" indent="-268288" algn="just">
              <a:lnSpc>
                <a:spcPct val="150000"/>
              </a:lnSpc>
            </a:pPr>
            <a:r>
              <a:rPr lang="es-ES" sz="1800" dirty="0" smtClean="0"/>
              <a:t>Temas</a:t>
            </a:r>
            <a:r>
              <a:rPr lang="es-ES" sz="1800" dirty="0"/>
              <a:t>: </a:t>
            </a:r>
            <a:r>
              <a:rPr lang="es-ES" sz="1800" dirty="0" smtClean="0"/>
              <a:t>Ciudad, </a:t>
            </a:r>
            <a:r>
              <a:rPr lang="es-ES" sz="1800" dirty="0"/>
              <a:t>economía, </a:t>
            </a:r>
            <a:r>
              <a:rPr lang="es-ES" sz="1800" dirty="0" smtClean="0"/>
              <a:t>fotografía, actividad, funciones.</a:t>
            </a:r>
            <a:endParaRPr lang="es-ES" sz="1800" dirty="0"/>
          </a:p>
          <a:p>
            <a:pPr marL="623888" lvl="2" indent="-268288" algn="just">
              <a:lnSpc>
                <a:spcPct val="150000"/>
              </a:lnSpc>
            </a:pPr>
            <a:r>
              <a:rPr lang="es-ES" sz="1800" dirty="0" smtClean="0"/>
              <a:t>Edad recomendada: Entre 16 </a:t>
            </a:r>
            <a:r>
              <a:rPr lang="es-ES" sz="1800" dirty="0"/>
              <a:t>y </a:t>
            </a:r>
            <a:r>
              <a:rPr lang="es-ES" sz="1800" dirty="0" smtClean="0"/>
              <a:t>18 años.</a:t>
            </a:r>
            <a:endParaRPr lang="es-ES" sz="1800" dirty="0"/>
          </a:p>
          <a:p>
            <a:pPr marL="623888" lvl="2" indent="-268288" algn="just">
              <a:lnSpc>
                <a:spcPct val="150000"/>
              </a:lnSpc>
            </a:pPr>
            <a:r>
              <a:rPr lang="es-ES" sz="1800" dirty="0" smtClean="0"/>
              <a:t>Tipo de píldora: Mapa interactivo.</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https://www.ign.es/recursos-educativos/economia-funciones-urbanas/index.html</a:t>
            </a:r>
            <a:r>
              <a:rPr lang="es-ES" sz="1800" dirty="0" smtClean="0"/>
              <a:t> </a:t>
            </a:r>
            <a:endParaRPr lang="en-US" sz="1800" dirty="0" smtClean="0"/>
          </a:p>
        </p:txBody>
      </p:sp>
      <p:pic>
        <p:nvPicPr>
          <p:cNvPr id="9218" name="Picture 2" descr="I:\RecursosEducativos\PildorasArcGisOnline\MiniaturasPildoras\Miniatura_Econo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134" y="3313613"/>
            <a:ext cx="3457243" cy="271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7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2452" y="240856"/>
            <a:ext cx="10318491" cy="351312"/>
          </a:xfrm>
        </p:spPr>
        <p:txBody>
          <a:bodyPr>
            <a:normAutofit fontScale="90000"/>
          </a:bodyPr>
          <a:lstStyle/>
          <a:p>
            <a:r>
              <a:rPr lang="es-ES" dirty="0" smtClean="0"/>
              <a:t>Descripción de las píldoras geográficas</a:t>
            </a:r>
            <a:endParaRPr lang="es-ES" dirty="0"/>
          </a:p>
        </p:txBody>
      </p:sp>
      <p:sp>
        <p:nvSpPr>
          <p:cNvPr id="3" name="2 Marcador de contenido"/>
          <p:cNvSpPr>
            <a:spLocks noGrp="1"/>
          </p:cNvSpPr>
          <p:nvPr>
            <p:ph idx="1"/>
          </p:nvPr>
        </p:nvSpPr>
        <p:spPr>
          <a:xfrm>
            <a:off x="382137" y="859807"/>
            <a:ext cx="11041039" cy="4881537"/>
          </a:xfrm>
        </p:spPr>
        <p:txBody>
          <a:bodyPr numCol="1">
            <a:noAutofit/>
          </a:bodyPr>
          <a:lstStyle/>
          <a:p>
            <a:pPr marL="166688" lvl="1" indent="-268288" algn="just">
              <a:lnSpc>
                <a:spcPct val="150000"/>
              </a:lnSpc>
            </a:pPr>
            <a:r>
              <a:rPr lang="es-ES" dirty="0"/>
              <a:t>Medio físico y poblamiento: El caso del núcleo de Torres (Jaén</a:t>
            </a:r>
            <a:r>
              <a:rPr lang="es-ES" dirty="0" smtClean="0"/>
              <a:t>):</a:t>
            </a:r>
          </a:p>
          <a:p>
            <a:pPr marL="622300" lvl="1" indent="-268288" algn="just">
              <a:lnSpc>
                <a:spcPct val="150000"/>
              </a:lnSpc>
            </a:pPr>
            <a:r>
              <a:rPr lang="es-ES" sz="1800" dirty="0" smtClean="0"/>
              <a:t>Resumen</a:t>
            </a:r>
            <a:r>
              <a:rPr lang="es-ES" sz="1800" dirty="0"/>
              <a:t>: A través de este recurso interactivo y didáctico el alumno aprende a conocer un aspecto de la geografía urbana: la </a:t>
            </a:r>
            <a:r>
              <a:rPr lang="es-ES" sz="1800" dirty="0" smtClean="0"/>
              <a:t>importancia de </a:t>
            </a:r>
            <a:r>
              <a:rPr lang="es-ES" sz="1800" dirty="0"/>
              <a:t>los condicionantes medioambientales </a:t>
            </a:r>
            <a:r>
              <a:rPr lang="es-ES" sz="1800" dirty="0" smtClean="0"/>
              <a:t>o </a:t>
            </a:r>
            <a:r>
              <a:rPr lang="es-ES" sz="1800" dirty="0"/>
              <a:t>los posibles riesgos que entraña la no consideración de los </a:t>
            </a:r>
            <a:r>
              <a:rPr lang="es-ES" sz="1800" dirty="0" smtClean="0"/>
              <a:t>mismos.</a:t>
            </a:r>
          </a:p>
          <a:p>
            <a:pPr marL="623888" lvl="2" indent="-268288" algn="just">
              <a:lnSpc>
                <a:spcPct val="150000"/>
              </a:lnSpc>
            </a:pPr>
            <a:r>
              <a:rPr lang="es-ES" sz="1800" dirty="0" smtClean="0"/>
              <a:t>Temas</a:t>
            </a:r>
            <a:r>
              <a:rPr lang="es-ES" sz="1800" dirty="0"/>
              <a:t>: </a:t>
            </a:r>
            <a:r>
              <a:rPr lang="es-ES" sz="1800" dirty="0" smtClean="0"/>
              <a:t>Ciudad, casco urbano, población, plan de ordenación, infraestructuras.</a:t>
            </a:r>
            <a:endParaRPr lang="es-ES" sz="1800" dirty="0"/>
          </a:p>
          <a:p>
            <a:pPr marL="623888" lvl="2" indent="-268288" algn="just">
              <a:lnSpc>
                <a:spcPct val="150000"/>
              </a:lnSpc>
            </a:pPr>
            <a:r>
              <a:rPr lang="es-ES" sz="1800" dirty="0" smtClean="0"/>
              <a:t>Edad recomendada: Entre 12 </a:t>
            </a:r>
            <a:r>
              <a:rPr lang="es-ES" sz="1800" dirty="0"/>
              <a:t>y </a:t>
            </a:r>
            <a:r>
              <a:rPr lang="es-ES" sz="1800" dirty="0" smtClean="0"/>
              <a:t>16 años.</a:t>
            </a:r>
            <a:endParaRPr lang="es-ES" sz="1800" dirty="0"/>
          </a:p>
          <a:p>
            <a:pPr marL="623888" lvl="2" indent="-268288" algn="just">
              <a:lnSpc>
                <a:spcPct val="150000"/>
              </a:lnSpc>
            </a:pPr>
            <a:r>
              <a:rPr lang="es-ES" sz="1800" dirty="0" smtClean="0"/>
              <a:t>Tipo de píldora: Mapa interactivo.</a:t>
            </a:r>
          </a:p>
          <a:p>
            <a:pPr marL="623888" lvl="2" indent="-268288" algn="just">
              <a:lnSpc>
                <a:spcPct val="150000"/>
              </a:lnSpc>
            </a:pPr>
            <a:r>
              <a:rPr lang="es-ES" sz="1800" dirty="0" smtClean="0"/>
              <a:t>Dirección </a:t>
            </a:r>
            <a:r>
              <a:rPr lang="es-ES" sz="1800" dirty="0"/>
              <a:t>URL: </a:t>
            </a:r>
            <a:endParaRPr lang="es-ES" sz="1800" dirty="0" smtClean="0"/>
          </a:p>
          <a:p>
            <a:pPr marL="0" lvl="2" indent="0" algn="just">
              <a:lnSpc>
                <a:spcPct val="150000"/>
              </a:lnSpc>
              <a:buNone/>
            </a:pPr>
            <a:r>
              <a:rPr lang="es-ES" sz="1800" dirty="0" smtClean="0">
                <a:hlinkClick r:id="rId2"/>
              </a:rPr>
              <a:t>https://www.ign.es/recursos-educativos/medio-fisico-poblamiento/index.html</a:t>
            </a:r>
            <a:r>
              <a:rPr lang="es-ES" sz="1800" dirty="0" smtClean="0"/>
              <a:t> </a:t>
            </a:r>
            <a:endParaRPr lang="en-US" sz="1800" dirty="0" smtClean="0"/>
          </a:p>
        </p:txBody>
      </p:sp>
      <p:pic>
        <p:nvPicPr>
          <p:cNvPr id="10242" name="Picture 2" descr="I:\RecursosEducativos\PildorasArcGisOnline\MiniaturasPildoras\Miniatura_Tor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658" y="3237549"/>
            <a:ext cx="3593838" cy="28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038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3745</TotalTime>
  <Words>1794</Words>
  <Application>Microsoft Office PowerPoint</Application>
  <PresentationFormat>Personalizado</PresentationFormat>
  <Paragraphs>152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Descripción de las píldoras geográficas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LAMP v2 – Esquema XML</dc:title>
  <dc:creator>jesusb</dc:creator>
  <cp:lastModifiedBy>Ana Velasco Tirado</cp:lastModifiedBy>
  <cp:revision>495</cp:revision>
  <dcterms:created xsi:type="dcterms:W3CDTF">2017-10-16T08:13:37Z</dcterms:created>
  <dcterms:modified xsi:type="dcterms:W3CDTF">2018-07-09T11:31:31Z</dcterms:modified>
</cp:coreProperties>
</file>